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9"/>
  </p:notesMasterIdLst>
  <p:sldIdLst>
    <p:sldId id="264" r:id="rId2"/>
    <p:sldId id="276" r:id="rId3"/>
    <p:sldId id="278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9" r:id="rId14"/>
    <p:sldId id="287" r:id="rId15"/>
    <p:sldId id="290" r:id="rId16"/>
    <p:sldId id="291" r:id="rId17"/>
    <p:sldId id="292" r:id="rId18"/>
  </p:sldIdLst>
  <p:sldSz cx="9906000" cy="6858000" type="A4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287F09F-2A00-4CDA-866C-4ED6190CADBE}">
          <p14:sldIdLst>
            <p14:sldId id="264"/>
            <p14:sldId id="276"/>
          </p14:sldIdLst>
        </p14:section>
        <p14:section name="Fonctionnalités et contraintes techniques" id="{3F3EAEE5-F0CF-41EF-A9D0-8BD3EC89CED2}">
          <p14:sldIdLst>
            <p14:sldId id="278"/>
            <p14:sldId id="277"/>
          </p14:sldIdLst>
        </p14:section>
        <p14:section name="Organisation de l’espace de travail" id="{639C6576-9884-42D2-B459-482A5FE0B5BA}">
          <p14:sldIdLst>
            <p14:sldId id="279"/>
          </p14:sldIdLst>
        </p14:section>
        <p14:section name="Structure du fichier HTML5" id="{A95F494F-496D-4F38-8D77-FDD94CA27D3B}">
          <p14:sldIdLst>
            <p14:sldId id="280"/>
            <p14:sldId id="281"/>
            <p14:sldId id="282"/>
            <p14:sldId id="283"/>
          </p14:sldIdLst>
        </p14:section>
        <p14:section name="Feuilles de style CSS3" id="{98418C51-0DC7-44D8-B124-C6D42A6A24B6}">
          <p14:sldIdLst>
            <p14:sldId id="284"/>
            <p14:sldId id="285"/>
          </p14:sldIdLst>
        </p14:section>
        <p14:section name="Vérification des fichiers et du prototype" id="{10EF4D16-2E14-49FD-B535-621876E1C9D1}">
          <p14:sldIdLst>
            <p14:sldId id="286"/>
            <p14:sldId id="289"/>
            <p14:sldId id="287"/>
          </p14:sldIdLst>
        </p14:section>
        <p14:section name="Git, Git flow et GitHub" id="{49D29719-DA6E-4D18-9621-E381859EB10A}">
          <p14:sldIdLst>
            <p14:sldId id="290"/>
            <p14:sldId id="291"/>
          </p14:sldIdLst>
        </p14:section>
        <p14:section name="Remerciements" id="{A739110D-553B-48A0-8619-D77FE630B066}">
          <p14:sldIdLst>
            <p14:sldId id="29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7880" autoAdjust="0"/>
    <p:restoredTop sz="96600" autoAdjust="0"/>
  </p:normalViewPr>
  <p:slideViewPr>
    <p:cSldViewPr snapToGrid="0">
      <p:cViewPr varScale="1">
        <p:scale>
          <a:sx n="68" d="100"/>
          <a:sy n="68" d="100"/>
        </p:scale>
        <p:origin x="-720" y="-77"/>
      </p:cViewPr>
      <p:guideLst>
        <p:guide orient="horz" pos="627"/>
        <p:guide pos="3148"/>
      </p:guideLst>
    </p:cSldViewPr>
  </p:slideViewPr>
  <p:outlineViewPr>
    <p:cViewPr>
      <p:scale>
        <a:sx n="33" d="100"/>
        <a:sy n="33" d="100"/>
      </p:scale>
      <p:origin x="0" y="19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DD2F2-8327-4B1E-B831-145114585AF5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CCC38-032E-4594-96FE-A1C01DF491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464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CCC38-032E-4594-96FE-A1C01DF4913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9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09601"/>
            <a:ext cx="84201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953000"/>
            <a:ext cx="69342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1371601"/>
            <a:ext cx="84201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068764"/>
            <a:ext cx="84201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4870450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87144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54789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" y="1600200"/>
            <a:ext cx="4378452" cy="452628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437687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5550" y="1600200"/>
            <a:ext cx="437859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95300" y="2212848"/>
            <a:ext cx="4378452" cy="391363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061966" y="2212849"/>
            <a:ext cx="4378452" cy="3913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345" y="266700"/>
            <a:ext cx="3259006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066" y="273051"/>
            <a:ext cx="541218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345" y="2438401"/>
            <a:ext cx="3259006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541" y="228600"/>
            <a:ext cx="6187809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33803" y="1143000"/>
            <a:ext cx="655928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9541" y="5810250"/>
            <a:ext cx="6187809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3627" y="6356351"/>
            <a:ext cx="2259806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9583A27-BDF5-4CD2-A760-159EE48EEB52}" type="datetimeFigureOut">
              <a:rPr lang="fr-FR" smtClean="0"/>
              <a:t>29/10/2020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4096" y="6356351"/>
            <a:ext cx="308530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5219" y="6356351"/>
            <a:ext cx="608806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68192EC-2859-45E9-8C6F-149A52A390A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9162574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6546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mpou06.github.io/DominiquePourriere_2_2610202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ompou06/DominiquePourriere_2_2610202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pou06/DominiquePourriere_2_26102020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44644" y="2566287"/>
            <a:ext cx="5275456" cy="1219200"/>
          </a:xfrm>
        </p:spPr>
        <p:txBody>
          <a:bodyPr/>
          <a:lstStyle/>
          <a:p>
            <a:pPr algn="l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Transformez une maquette </a:t>
            </a:r>
            <a:endParaRPr lang="fr-FR" b="1" dirty="0" smtClean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  <a:p>
            <a:pPr algn="l"/>
            <a:r>
              <a:rPr lang="fr-FR" b="1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en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site web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06" y="538231"/>
            <a:ext cx="5264607" cy="227203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1933" y="1215485"/>
            <a:ext cx="400110" cy="47281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1400" dirty="0" smtClean="0">
                <a:latin typeface="Raleway" panose="020B0003030101060003" pitchFamily="34" charset="0"/>
                <a:cs typeface="Arial" panose="020B0604020202020204" pitchFamily="34" charset="0"/>
              </a:rPr>
              <a:t>Projet 2 soumis par Dominique </a:t>
            </a:r>
            <a:r>
              <a:rPr lang="fr-FR" sz="1400" dirty="0" err="1" smtClean="0">
                <a:latin typeface="Raleway" panose="020B0003030101060003" pitchFamily="34" charset="0"/>
                <a:cs typeface="Arial" panose="020B0604020202020204" pitchFamily="34" charset="0"/>
              </a:rPr>
              <a:t>Pourrière</a:t>
            </a:r>
            <a:endParaRPr lang="fr-FR" sz="1400" dirty="0">
              <a:latin typeface="Raleway" panose="020B0003030101060003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08343" y="6005160"/>
            <a:ext cx="9988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Raleway" panose="020B0003030101060003" pitchFamily="34" charset="0"/>
              </a:rPr>
              <a:t>V</a:t>
            </a:r>
            <a:r>
              <a:rPr lang="fr-FR" sz="1600" dirty="0" smtClean="0">
                <a:latin typeface="Raleway" panose="020B0003030101060003" pitchFamily="34" charset="0"/>
              </a:rPr>
              <a:t>isualiser </a:t>
            </a:r>
            <a:r>
              <a:rPr lang="fr-FR" sz="1600" dirty="0">
                <a:latin typeface="Raleway" panose="020B0003030101060003" pitchFamily="34" charset="0"/>
              </a:rPr>
              <a:t>le prototype </a:t>
            </a:r>
            <a:r>
              <a:rPr lang="fr-FR" sz="1600" dirty="0" smtClean="0">
                <a:latin typeface="Raleway" panose="020B0003030101060003" pitchFamily="34" charset="0"/>
              </a:rPr>
              <a:t>: </a:t>
            </a:r>
            <a:r>
              <a:rPr lang="fr-FR" sz="1600" dirty="0">
                <a:solidFill>
                  <a:srgbClr val="0066CC"/>
                </a:solidFill>
                <a:latin typeface="Raleway SemiBold" panose="020B0703030101060003" pitchFamily="34" charset="0"/>
              </a:rPr>
              <a:t>https://dompou06.github.io/DominiquePourriere_2_26102020/</a:t>
            </a:r>
            <a:endParaRPr lang="fr-FR" sz="1600" b="1" dirty="0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r>
              <a:rPr lang="fr-FR" sz="1600" dirty="0" smtClean="0">
                <a:latin typeface="Raleway" panose="020B0003030101060003" pitchFamily="34" charset="0"/>
              </a:rPr>
              <a:t>Inspecter les </a:t>
            </a:r>
            <a:r>
              <a:rPr lang="fr-FR" sz="1600" dirty="0">
                <a:latin typeface="Raleway" panose="020B0003030101060003" pitchFamily="34" charset="0"/>
              </a:rPr>
              <a:t>fichiers html et </a:t>
            </a:r>
            <a:r>
              <a:rPr lang="fr-FR" sz="1600" dirty="0" err="1">
                <a:latin typeface="Raleway" panose="020B0003030101060003" pitchFamily="34" charset="0"/>
              </a:rPr>
              <a:t>css</a:t>
            </a:r>
            <a:r>
              <a:rPr lang="fr-FR" sz="1600" dirty="0">
                <a:latin typeface="Raleway" panose="020B0003030101060003" pitchFamily="34" charset="0"/>
              </a:rPr>
              <a:t> </a:t>
            </a:r>
            <a:r>
              <a:rPr lang="fr-FR" sz="1600" dirty="0" smtClean="0">
                <a:latin typeface="Raleway" panose="020B0003030101060003" pitchFamily="34" charset="0"/>
              </a:rPr>
              <a:t>: </a:t>
            </a:r>
            <a:r>
              <a:rPr lang="fr-FR" sz="1600" dirty="0" smtClean="0">
                <a:solidFill>
                  <a:srgbClr val="0066CC"/>
                </a:solidFill>
                <a:latin typeface="Raleway SemiBold" panose="020B0703030101060003" pitchFamily="34" charset="0"/>
              </a:rPr>
              <a:t>https</a:t>
            </a:r>
            <a:r>
              <a:rPr lang="fr-FR" sz="1600" dirty="0">
                <a:solidFill>
                  <a:srgbClr val="0066CC"/>
                </a:solidFill>
                <a:latin typeface="Raleway SemiBold" panose="020B0703030101060003" pitchFamily="34" charset="0"/>
              </a:rPr>
              <a:t>://github.com/Dompou06/DominiquePourriere_2_26102020</a:t>
            </a:r>
            <a:endParaRPr lang="fr-FR" sz="1600" b="1" dirty="0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endParaRPr lang="fr-FR" sz="1600" dirty="0">
              <a:latin typeface="Raleway" panose="020B0003030101060003" pitchFamily="34" charset="0"/>
            </a:endParaRP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2442117" y="6005159"/>
            <a:ext cx="6424091" cy="28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https://dompou06.github.io/DominiquePourriere_2_26102020/index,html</a:t>
            </a:r>
          </a:p>
        </p:txBody>
      </p:sp>
      <p:sp>
        <p:nvSpPr>
          <p:cNvPr id="9" name="Rectangle 8">
            <a:hlinkClick r:id="rId4"/>
          </p:cNvPr>
          <p:cNvSpPr/>
          <p:nvPr/>
        </p:nvSpPr>
        <p:spPr>
          <a:xfrm>
            <a:off x="3378819" y="6295092"/>
            <a:ext cx="6434253" cy="301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F</a:t>
            </a:r>
            <a:r>
              <a:rPr lang="fr-FR" sz="3000" b="1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euilles </a:t>
            </a: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de style CSS3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96240" y="982664"/>
            <a:ext cx="4378452" cy="5875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1">
                <a:solidFill>
                  <a:schemeClr val="tx1"/>
                </a:solidFill>
                <a:latin typeface="Raleway SemiBold" panose="020B0703030101060003" pitchFamily="34" charset="0"/>
              </a:rPr>
              <a:t>L’utilisation des </a:t>
            </a:r>
            <a:r>
              <a:rPr lang="fr-FR" sz="1400" b="1" err="1">
                <a:solidFill>
                  <a:schemeClr val="tx1"/>
                </a:solidFill>
                <a:latin typeface="Raleway SemiBold" panose="020B0703030101060003" pitchFamily="34" charset="0"/>
              </a:rPr>
              <a:t>flexbox</a:t>
            </a:r>
            <a:r>
              <a:rPr lang="fr-FR" sz="1400" b="1">
                <a:solidFill>
                  <a:schemeClr val="tx1"/>
                </a:solidFill>
                <a:latin typeface="Raleway SemiBold" panose="020B0703030101060003" pitchFamily="34" charset="0"/>
              </a:rPr>
              <a:t> </a:t>
            </a:r>
            <a:r>
              <a:rPr lang="fr-FR" sz="14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/>
            </a:r>
            <a:br>
              <a:rPr lang="fr-FR" sz="1400" b="1" smtClean="0">
                <a:solidFill>
                  <a:schemeClr val="tx1"/>
                </a:solidFill>
                <a:latin typeface="Raleway SemiBold" panose="020B0703030101060003" pitchFamily="34" charset="0"/>
              </a:rPr>
            </a:br>
            <a:r>
              <a:rPr lang="fr-FR" sz="14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>et/ou </a:t>
            </a:r>
            <a:r>
              <a:rPr lang="fr-FR" sz="1400" b="1">
                <a:solidFill>
                  <a:schemeClr val="tx1"/>
                </a:solidFill>
                <a:latin typeface="Raleway SemiBold" panose="020B0703030101060003" pitchFamily="34" charset="0"/>
              </a:rPr>
              <a:t>avoir recours aux </a:t>
            </a:r>
            <a:r>
              <a:rPr lang="fr-FR" sz="1400" b="1" err="1">
                <a:solidFill>
                  <a:schemeClr val="tx1"/>
                </a:solidFill>
                <a:latin typeface="Raleway SemiBold" panose="020B0703030101060003" pitchFamily="34" charset="0"/>
              </a:rPr>
              <a:t>grid</a:t>
            </a:r>
            <a:endParaRPr lang="fr-FR" sz="1400" b="1">
              <a:solidFill>
                <a:schemeClr val="tx1"/>
              </a:solidFill>
              <a:latin typeface="Raleway SemiBold" panose="020B0703030101060003" pitchFamily="34" charset="0"/>
            </a:endParaRPr>
          </a:p>
          <a:p>
            <a:pPr marL="468000" indent="0">
              <a:spcBef>
                <a:spcPts val="2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Les </a:t>
            </a:r>
            <a:r>
              <a:rPr lang="fr-FR" sz="1400" b="1" err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flexbox</a:t>
            </a:r>
            <a:endParaRPr lang="fr-FR" sz="1400" b="1" smtClean="0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Suivant la requête de Sarah, j’ai opté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principalement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pour les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display :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flex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,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au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vu de la construction de la maquette, En effet, nombre d’éléments, à positionner sont des enfants d’un parent conteneur (header,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nav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, section,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footer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,,,), et ce d’autant que les différences entre la version desktop et mobile le nécessitaient,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Dans le sélecteur  parent, suivant l’orientation, désirée, ils ont une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flex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-direction; le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justify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-content, ils sont collés ou espacés dans l’axe principal, et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align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-items pour l’axe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secondire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; le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flex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-wrap, ils passent à la ligne ou non, Et dans ceux des enfants, j’ai pu modifier leur ordre au besoin,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Les </a:t>
            </a:r>
            <a:r>
              <a:rPr lang="fr-FR" sz="1400" b="1" err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grid</a:t>
            </a:r>
            <a:endParaRPr lang="fr-FR" sz="14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Par contre concernant, les parties où les éléments devaient être de la même taille,, alignés en colonnes et en lignes, le recours aux display: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grid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; est une solution qui me semble plus adéquate, Pour cette maquette, les cartes des hébergements en sont un bon exemple,</a:t>
            </a:r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J’ai toutefois préféré mettre un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float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: right; à l’icone statistique de « Les plus populaires » </a:t>
            </a: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5" t="10051" b="35468"/>
          <a:stretch/>
        </p:blipFill>
        <p:spPr bwMode="auto">
          <a:xfrm>
            <a:off x="4997716" y="982664"/>
            <a:ext cx="4915159" cy="139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8" t="25657" r="37434" b="5495"/>
          <a:stretch/>
        </p:blipFill>
        <p:spPr bwMode="auto">
          <a:xfrm>
            <a:off x="7463549" y="2313886"/>
            <a:ext cx="2416098" cy="293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8" t="24026" r="37619" b="7684"/>
          <a:stretch/>
        </p:blipFill>
        <p:spPr bwMode="auto">
          <a:xfrm>
            <a:off x="4997714" y="2372810"/>
            <a:ext cx="2310980" cy="282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4" t="9848" b="5696"/>
          <a:stretch/>
        </p:blipFill>
        <p:spPr bwMode="auto">
          <a:xfrm>
            <a:off x="4997715" y="4740791"/>
            <a:ext cx="4915160" cy="215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35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F</a:t>
            </a:r>
            <a:r>
              <a:rPr lang="fr-FR" sz="3000" b="1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euilles </a:t>
            </a: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de style CSS3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96240" y="982664"/>
            <a:ext cx="4378452" cy="5875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1">
                <a:solidFill>
                  <a:schemeClr val="tx1"/>
                </a:solidFill>
                <a:latin typeface="Raleway SemiBold" panose="020B0703030101060003" pitchFamily="34" charset="0"/>
              </a:rPr>
              <a:t>Les </a:t>
            </a:r>
            <a:r>
              <a:rPr lang="fr-FR" sz="14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>images</a:t>
            </a:r>
            <a:endParaRPr lang="fr-FR" sz="1400" b="1">
              <a:solidFill>
                <a:schemeClr val="tx1"/>
              </a:solidFill>
              <a:latin typeface="Raleway SemiBold" panose="020B0703030101060003" pitchFamily="34" charset="0"/>
            </a:endParaRPr>
          </a:p>
          <a:p>
            <a:pPr marL="468000" indent="0">
              <a:spcBef>
                <a:spcPts val="2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Le recadrage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Chaque image a été recadrée suivant les maquettes de Loïc, Pour cela, je les ai intégrées dans une div à la taille désirée et avec un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overflow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: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hidden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pour l’image ne dépasse la div, Ainsi, j’ai pu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l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es agrandir en pourcentage sur la hauteur et la largeur, et les déplacer dans la div grâce à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margin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pour obtenir le résultat escompté,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Les retouches</a:t>
            </a:r>
            <a:endParaRPr lang="fr-FR" sz="14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Nombre d’images ont été retouchées, pour s’approcher au plus près, j’ai fait appel à plusieurs fois aux  filtres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css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pour le contraste, la luminosité et l’opacité,</a:t>
            </a:r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De même, certaines n’étaient pas assez hautes dans le cadrage choisi, grâce une capture de la couleur manquante avec l’outil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pixie,exe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et la donnée comme fond dégradé à la div parente, Mais, par problème de compatibilité, avec un code différent pour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Chrome (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linear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-gradient) et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Firefox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(-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moz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-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linear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-gradient),</a:t>
            </a:r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Il a été aussi nécessaire d’intégrer un dégradé devant l’image du Parc des calanques pour en modifier les tonalités,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par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recadre4:before,</a:t>
            </a:r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1" b="5696"/>
          <a:stretch/>
        </p:blipFill>
        <p:spPr bwMode="auto">
          <a:xfrm>
            <a:off x="4997715" y="4422776"/>
            <a:ext cx="4968317" cy="243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5" b="6102"/>
          <a:stretch/>
        </p:blipFill>
        <p:spPr bwMode="auto">
          <a:xfrm>
            <a:off x="4997715" y="982664"/>
            <a:ext cx="4908285" cy="239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54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 dirty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Vérification des fichiers </a:t>
            </a:r>
            <a:r>
              <a:rPr lang="fr-FR" sz="3000" b="1" dirty="0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et </a:t>
            </a:r>
            <a:r>
              <a:rPr lang="fr-FR" sz="3000" b="1" dirty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du prototype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-7636" y="859971"/>
            <a:ext cx="10010172" cy="5875337"/>
          </a:xfrm>
        </p:spPr>
        <p:txBody>
          <a:bodyPr>
            <a:normAutofit/>
          </a:bodyPr>
          <a:lstStyle/>
          <a:p>
            <a:pPr marL="468000" indent="0">
              <a:spcBef>
                <a:spcPts val="2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Compatibilités Google et Firefox</a:t>
            </a:r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Sur ces navigateurs, le site est en correspondance pour chaque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device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, grâce à la valeur </a:t>
            </a:r>
            <a:r>
              <a:rPr lang="fr-FR" sz="1200"/>
              <a:t>-</a:t>
            </a:r>
            <a:r>
              <a:rPr lang="fr-FR" sz="1200" err="1"/>
              <a:t>moz</a:t>
            </a:r>
            <a:r>
              <a:rPr lang="fr-FR" sz="1200"/>
              <a:t>-</a:t>
            </a:r>
            <a:r>
              <a:rPr lang="fr-FR" sz="1200" err="1"/>
              <a:t>linear</a:t>
            </a:r>
            <a:r>
              <a:rPr lang="fr-FR" sz="1200"/>
              <a:t>-gradient(top, #043c44 20%, white</a:t>
            </a:r>
            <a:r>
              <a:rPr lang="fr-FR" sz="1200" smtClean="0"/>
              <a:t>); pour </a:t>
            </a:r>
            <a:r>
              <a:rPr lang="fr-FR" sz="1200" err="1" smtClean="0"/>
              <a:t>FireFox</a:t>
            </a:r>
            <a:r>
              <a:rPr lang="fr-FR" sz="1200" smtClean="0"/>
              <a:t> et </a:t>
            </a:r>
            <a:r>
              <a:rPr lang="fr-FR" sz="1200" err="1"/>
              <a:t>linear</a:t>
            </a:r>
            <a:r>
              <a:rPr lang="fr-FR" sz="1200"/>
              <a:t>-gradient(#f2eff6, 80%, white</a:t>
            </a:r>
            <a:r>
              <a:rPr lang="fr-FR" sz="1200" smtClean="0"/>
              <a:t>); pour Chrome dans la propriété Background de la deuxième image des Activités</a:t>
            </a:r>
            <a:endParaRPr lang="fr-FR" sz="1200"/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endParaRPr lang="fr-FR" sz="1200"/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10252" r="55968" b="16228"/>
          <a:stretch/>
        </p:blipFill>
        <p:spPr bwMode="auto">
          <a:xfrm>
            <a:off x="4997450" y="4226872"/>
            <a:ext cx="4908550" cy="262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9" t="-292" r="-139" b="4973"/>
          <a:stretch/>
        </p:blipFill>
        <p:spPr bwMode="auto">
          <a:xfrm>
            <a:off x="88900" y="4226872"/>
            <a:ext cx="4908550" cy="263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" t="10253" r="68471" b="15620"/>
          <a:stretch/>
        </p:blipFill>
        <p:spPr bwMode="auto">
          <a:xfrm>
            <a:off x="3240133" y="1943100"/>
            <a:ext cx="2968268" cy="228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0" t="229" r="4933" b="5835"/>
          <a:stretch/>
        </p:blipFill>
        <p:spPr bwMode="auto">
          <a:xfrm>
            <a:off x="1" y="1951032"/>
            <a:ext cx="2987040" cy="227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4" r="83002" b="13080"/>
          <a:stretch/>
        </p:blipFill>
        <p:spPr bwMode="auto">
          <a:xfrm>
            <a:off x="6461493" y="1951032"/>
            <a:ext cx="1595851" cy="227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6" t="10253" r="71856" b="15215"/>
          <a:stretch/>
        </p:blipFill>
        <p:spPr bwMode="auto">
          <a:xfrm>
            <a:off x="8310437" y="1951032"/>
            <a:ext cx="1595562" cy="227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26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Vérification des fichiers </a:t>
            </a:r>
            <a:r>
              <a:rPr lang="fr-FR" sz="3000" b="1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et </a:t>
            </a: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du prototype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-7636" y="859971"/>
            <a:ext cx="10010172" cy="5875337"/>
          </a:xfrm>
        </p:spPr>
        <p:txBody>
          <a:bodyPr>
            <a:normAutofit/>
          </a:bodyPr>
          <a:lstStyle/>
          <a:p>
            <a:pPr marL="468000" indent="0">
              <a:spcBef>
                <a:spcPts val="2000"/>
              </a:spcBef>
              <a:buNone/>
            </a:pPr>
            <a:r>
              <a:rPr lang="fr-FR" sz="1400" b="1">
                <a:solidFill>
                  <a:srgbClr val="0066CC"/>
                </a:solidFill>
                <a:latin typeface="Raleway SemiBold" panose="020B0703030101060003" pitchFamily="34" charset="0"/>
              </a:rPr>
              <a:t>Validation du HTML et des CSS</a:t>
            </a:r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Les rapports du validateur W3C n’annoncent aucune erreur ni avertissement aussi bien pour le fichier html que les quatre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css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,</a:t>
            </a:r>
            <a:endParaRPr lang="fr-FR" sz="1200"/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endParaRPr lang="fr-FR" sz="1200"/>
          </a:p>
          <a:p>
            <a:pPr marL="468000" indent="0">
              <a:lnSpc>
                <a:spcPts val="136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" t="9038" r="55354" b="14203"/>
          <a:stretch/>
        </p:blipFill>
        <p:spPr bwMode="auto">
          <a:xfrm>
            <a:off x="0" y="1577340"/>
            <a:ext cx="4588085" cy="248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9849" r="55476" b="13798"/>
          <a:stretch/>
        </p:blipFill>
        <p:spPr bwMode="auto">
          <a:xfrm>
            <a:off x="5293576" y="1577340"/>
            <a:ext cx="4612424" cy="248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9038" r="55352" b="14203"/>
          <a:stretch/>
        </p:blipFill>
        <p:spPr bwMode="auto">
          <a:xfrm>
            <a:off x="11344" y="4383556"/>
            <a:ext cx="4576741" cy="2474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9646" r="55414" b="13595"/>
          <a:stretch/>
        </p:blipFill>
        <p:spPr bwMode="auto">
          <a:xfrm>
            <a:off x="5293576" y="4357128"/>
            <a:ext cx="4612424" cy="250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9467" r="55527" b="14134"/>
          <a:stretch/>
        </p:blipFill>
        <p:spPr bwMode="auto">
          <a:xfrm>
            <a:off x="2699748" y="2540620"/>
            <a:ext cx="4595404" cy="248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Vérification des fichiers et du prototype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96240" y="804248"/>
            <a:ext cx="4378452" cy="5875337"/>
          </a:xfrm>
        </p:spPr>
        <p:txBody>
          <a:bodyPr>
            <a:normAutofit/>
          </a:bodyPr>
          <a:lstStyle/>
          <a:p>
            <a:pPr marL="468000" indent="0">
              <a:spcBef>
                <a:spcPts val="2000"/>
              </a:spcBef>
              <a:buNone/>
            </a:pPr>
            <a:endParaRPr lang="fr-FR" sz="1400" b="1" dirty="0" smtClean="0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spcBef>
                <a:spcPts val="2000"/>
              </a:spcBef>
              <a:buNone/>
            </a:pPr>
            <a:r>
              <a:rPr lang="fr-FR" sz="1400" b="1" dirty="0" smtClean="0">
                <a:solidFill>
                  <a:srgbClr val="0066CC"/>
                </a:solidFill>
                <a:latin typeface="Raleway SemiBold" panose="020B0703030101060003" pitchFamily="34" charset="0"/>
              </a:rPr>
              <a:t>Fonctionnalités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Champ de saisie sous forme d’input de type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text</a:t>
            </a:r>
            <a:endParaRPr lang="fr-FR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Cartes d’hébergement et d’activité entourée d’une balise  &lt;a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href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=““&gt;&lt;/a&gt;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Changement d’apparence au survol des filtres : attention, à la version mobile,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5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Ancres du menu vers sections de la page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t="31722" r="36203" b="58557"/>
          <a:stretch/>
        </p:blipFill>
        <p:spPr bwMode="auto">
          <a:xfrm>
            <a:off x="825896" y="1916746"/>
            <a:ext cx="3044142" cy="55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2" t="40974" r="3750" b="18051"/>
          <a:stretch/>
        </p:blipFill>
        <p:spPr bwMode="auto">
          <a:xfrm>
            <a:off x="0" y="2956712"/>
            <a:ext cx="4700047" cy="1882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4" t="43063" r="17789" b="46608"/>
          <a:stretch/>
        </p:blipFill>
        <p:spPr bwMode="auto">
          <a:xfrm>
            <a:off x="490653" y="5263857"/>
            <a:ext cx="4209393" cy="38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90654" y="883930"/>
            <a:ext cx="8508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Raleway SemiBold" panose="020B0703030101060003" pitchFamily="34" charset="0"/>
              </a:rPr>
              <a:t>Les demandes </a:t>
            </a:r>
            <a:r>
              <a:rPr lang="fr-FR" b="1">
                <a:latin typeface="Raleway SemiBold" panose="020B0703030101060003" pitchFamily="34" charset="0"/>
              </a:rPr>
              <a:t>du designer </a:t>
            </a:r>
            <a:r>
              <a:rPr lang="fr-FR" b="1" smtClean="0">
                <a:latin typeface="Raleway SemiBold" panose="020B0703030101060003" pitchFamily="34" charset="0"/>
              </a:rPr>
              <a:t>UI ont été prises en compte</a:t>
            </a:r>
            <a:endParaRPr lang="fr-FR" b="1">
              <a:latin typeface="Raleway SemiBold" panose="020B0703030101060003" pitchFamily="34" charset="0"/>
            </a:endParaRPr>
          </a:p>
          <a:p>
            <a:endParaRPr lang="fr-F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9" t="50152" r="7505" b="42962"/>
          <a:stretch/>
        </p:blipFill>
        <p:spPr bwMode="auto">
          <a:xfrm>
            <a:off x="285758" y="5988205"/>
            <a:ext cx="4619181" cy="33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72" t="18337" r="26717" b="71519"/>
          <a:stretch/>
        </p:blipFill>
        <p:spPr bwMode="auto">
          <a:xfrm>
            <a:off x="285758" y="6358196"/>
            <a:ext cx="2255520" cy="45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5" t="16777" r="29304" b="73138"/>
          <a:stretch/>
        </p:blipFill>
        <p:spPr bwMode="auto">
          <a:xfrm>
            <a:off x="2976021" y="6358197"/>
            <a:ext cx="1928918" cy="45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5015355" y="817563"/>
            <a:ext cx="4378452" cy="6030913"/>
          </a:xfrm>
        </p:spPr>
        <p:txBody>
          <a:bodyPr>
            <a:normAutofit/>
          </a:bodyPr>
          <a:lstStyle/>
          <a:p>
            <a:pPr marL="468000" indent="0">
              <a:spcBef>
                <a:spcPts val="2000"/>
              </a:spcBef>
              <a:buNone/>
            </a:pPr>
            <a:endParaRPr lang="fr-FR" sz="1400" b="1" dirty="0" smtClean="0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spcBef>
                <a:spcPts val="2000"/>
              </a:spcBef>
              <a:buNone/>
            </a:pPr>
            <a:r>
              <a:rPr lang="fr-FR" sz="1400" b="1" dirty="0" smtClean="0">
                <a:solidFill>
                  <a:srgbClr val="0066CC"/>
                </a:solidFill>
                <a:latin typeface="Raleway SemiBold" panose="020B0703030101060003" pitchFamily="34" charset="0"/>
              </a:rPr>
              <a:t>Contraintes techniques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Version tablette réalisées comme vu précédemment, proche de celle de desktop mais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aside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placé comme pour mobile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Breakpoints</a:t>
            </a:r>
            <a:r>
              <a:rPr lang="fr-FR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 à max-</a:t>
            </a:r>
            <a:r>
              <a:rPr lang="fr-FR" sz="12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width</a:t>
            </a:r>
            <a:r>
              <a:rPr lang="fr-FR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: 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767px pour les mobiles, 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min-width</a:t>
            </a:r>
            <a:r>
              <a:rPr lang="en-US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: 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768px et max-width</a:t>
            </a:r>
            <a:r>
              <a:rPr lang="en-US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: 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991px pour les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tablettes</a:t>
            </a:r>
            <a:r>
              <a:rPr lang="en-US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, et min-width: 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992px pour les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ordinateurs</a:t>
            </a:r>
            <a:endParaRPr lang="en-US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Pour les images, le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choix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des small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semble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judicieux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car la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taille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est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suffisante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et le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poids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le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moins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lourd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pour ne pas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ralentir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la page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Les polices de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caractère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ont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pris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en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compte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tant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côté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html que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css</a:t>
            </a:r>
            <a:endParaRPr lang="en-US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en-US" sz="12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en-US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en-US" sz="12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en-US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De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même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pour les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couleurs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en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css</a:t>
            </a:r>
            <a:endParaRPr lang="fr-FR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8" t="31519" r="6519" b="27974"/>
          <a:stretch/>
        </p:blipFill>
        <p:spPr bwMode="auto">
          <a:xfrm>
            <a:off x="5420186" y="2198519"/>
            <a:ext cx="3947249" cy="138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8" t="47200" r="4189" b="44800"/>
          <a:stretch/>
        </p:blipFill>
        <p:spPr bwMode="auto">
          <a:xfrm flipV="1">
            <a:off x="5542150" y="5319693"/>
            <a:ext cx="4099560" cy="27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5" t="11122" r="27014" b="69066"/>
          <a:stretch/>
        </p:blipFill>
        <p:spPr bwMode="auto">
          <a:xfrm>
            <a:off x="5542150" y="5650667"/>
            <a:ext cx="1963595" cy="78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1" t="69392" r="30867" b="22912"/>
          <a:stretch/>
        </p:blipFill>
        <p:spPr bwMode="auto">
          <a:xfrm>
            <a:off x="7522245" y="5654055"/>
            <a:ext cx="2124817" cy="43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4" t="66962" r="29488" b="28987"/>
          <a:stretch/>
        </p:blipFill>
        <p:spPr bwMode="auto">
          <a:xfrm>
            <a:off x="7522245" y="6201393"/>
            <a:ext cx="2106592" cy="23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0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nb-NO" sz="3000" b="1" dirty="0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Git et </a:t>
            </a:r>
            <a:r>
              <a:rPr lang="nb-NO" sz="3000" b="1" dirty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Git </a:t>
            </a:r>
            <a:r>
              <a:rPr lang="nb-NO" sz="3000" b="1" dirty="0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flow</a:t>
            </a:r>
            <a:endParaRPr lang="fr-FR" sz="3000" b="1" dirty="0">
              <a:solidFill>
                <a:srgbClr val="0066CC"/>
              </a:solidFill>
              <a:latin typeface="Raleway" panose="020B0003030101060003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96240" y="982664"/>
            <a:ext cx="4378452" cy="6053756"/>
          </a:xfrm>
        </p:spPr>
        <p:txBody>
          <a:bodyPr>
            <a:normAutofit/>
          </a:bodyPr>
          <a:lstStyle/>
          <a:p>
            <a:pPr marL="468000" indent="0">
              <a:spcBef>
                <a:spcPts val="2000"/>
              </a:spcBef>
              <a:buNone/>
            </a:pPr>
            <a:r>
              <a:rPr lang="fr-FR" sz="1400" b="1" dirty="0" smtClean="0">
                <a:solidFill>
                  <a:srgbClr val="0066CC"/>
                </a:solidFill>
                <a:latin typeface="Raleway SemiBold" panose="020B0703030101060003" pitchFamily="34" charset="0"/>
              </a:rPr>
              <a:t>Git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Avec ce logiciel de gestion de versions très complet, lors de la création d’un dépôt (git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init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 , la branche de production  master est crée, A partir d’elle, toute une équipe de personnes peut travailler chacune sur une branche sans perturber le travail des autres ni perte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On peut tout autant connaître l’état </a:t>
            </a:r>
            <a:r>
              <a:rPr lang="fr-FR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du dépôt (git </a:t>
            </a:r>
            <a:r>
              <a:rPr lang="fr-FR" sz="12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status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), agir sur les branches – comme les inspecter (git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branch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), s’y rendre (git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checkout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labranche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),,,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Sur les fichiers : en ajouter (git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add</a:t>
            </a:r>
            <a:r>
              <a:rPr lang="fr-FR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,), récupérer des fichiers d’une autre branche (git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merge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–no-f),),,,,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Sur les modifications : les enregistrer (git commit –a), voir la liste (git log –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oneline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), revenir sur une  (git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revert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n°commit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), connaître les </a:t>
            </a:r>
            <a:r>
              <a:rPr lang="fr-FR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différences entre deux versions ‘(git </a:t>
            </a:r>
            <a:r>
              <a:rPr lang="fr-FR" sz="12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diff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),,,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Remiser </a:t>
            </a:r>
            <a:r>
              <a:rPr lang="fr-FR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des modifications (git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stash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),  connaître la liste des remisages (</a:t>
            </a:r>
            <a:r>
              <a:rPr lang="fr-FR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git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stash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list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), en supprimer (</a:t>
            </a:r>
            <a:r>
              <a:rPr lang="sv-SE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git stash drop stash@{1</a:t>
            </a:r>
            <a: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}),,,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Ceci n’est qu’un pâle apperçu des capacités de Git, il est indispensable pour communiquer avec  un serveur comme GitHub ou Bitbucket, via les fonctions push, pull ou clône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sv-SE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Pour bien suivre l’aborescence du dépôt, certaines extensions, par exemple Git </a:t>
            </a:r>
            <a: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Graph, la montre sous forme de graphique, simplifiant la compréhension du projet et les branches existantes ou les précédentes,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6" b="5291"/>
          <a:stretch/>
        </p:blipFill>
        <p:spPr bwMode="auto">
          <a:xfrm>
            <a:off x="4997451" y="982663"/>
            <a:ext cx="4908550" cy="31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4997450" y="4315522"/>
            <a:ext cx="4378452" cy="2555178"/>
          </a:xfrm>
        </p:spPr>
        <p:txBody>
          <a:bodyPr>
            <a:normAutofit lnSpcReduction="10000"/>
          </a:bodyPr>
          <a:lstStyle/>
          <a:p>
            <a:pPr marL="468000" indent="0">
              <a:spcBef>
                <a:spcPts val="2000"/>
              </a:spcBef>
              <a:buNone/>
            </a:pPr>
            <a:r>
              <a:rPr lang="fr-FR" sz="1400" b="1" dirty="0" smtClean="0">
                <a:solidFill>
                  <a:srgbClr val="0066CC"/>
                </a:solidFill>
                <a:latin typeface="Raleway SemiBold" panose="020B0703030101060003" pitchFamily="34" charset="0"/>
              </a:rPr>
              <a:t>Git flow</a:t>
            </a:r>
            <a:endParaRPr lang="fr-FR" sz="1400" b="1" dirty="0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Ce workflow de branche par fonctionnalité Git (git flow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init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 a pour avantage, de donner à master un rôle d’historique du projet, et de créer une branche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develop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sur lequel chacun  se déploie au travers de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features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, pour se réunir au fur et à mesure sur des branches de validation (release), rattachées à master,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Autre plus : les pull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requests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– demandes d’extraction - qui ont pour but de collaborer à des référentiels via une copie (fork), en discuter, les examiner ou ajouter des validations avant la fusion avec la branche de base,</a:t>
            </a:r>
            <a:endParaRPr lang="fr-FR" sz="12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endParaRPr lang="fr-FR" sz="12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2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nb-NO" sz="3000" b="1" dirty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GitHub</a:t>
            </a:r>
            <a:endParaRPr lang="fr-FR" sz="3000" b="1" dirty="0">
              <a:solidFill>
                <a:srgbClr val="0066CC"/>
              </a:solidFill>
              <a:latin typeface="Raleway" panose="020B0003030101060003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65760" y="982662"/>
            <a:ext cx="4378452" cy="5875337"/>
          </a:xfrm>
        </p:spPr>
        <p:txBody>
          <a:bodyPr>
            <a:normAutofit/>
          </a:bodyPr>
          <a:lstStyle/>
          <a:p>
            <a:pPr marL="468000" indent="0">
              <a:spcBef>
                <a:spcPts val="2000"/>
              </a:spcBef>
              <a:buNone/>
            </a:pPr>
            <a:r>
              <a:rPr lang="fr-FR" sz="1400" b="1" dirty="0" err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GitHub</a:t>
            </a:r>
            <a:endParaRPr lang="fr-FR" sz="1400" b="1" dirty="0" smtClean="0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	Avant tout, on crée un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repository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qui recevra </a:t>
            </a:r>
            <a:b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</a:b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	notre projet DominiquePourriere_2_26102020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  <a:tabLst>
                <a:tab pos="1080000" algn="l"/>
              </a:tabLst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	Dans mon terminal, je crée un dépôt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origin</a:t>
            </a:r>
            <a: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b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</a:br>
            <a: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	(</a:t>
            </a:r>
            <a:r>
              <a:rPr lang="sv-SE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git remote add origin </a:t>
            </a:r>
            <a: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https</a:t>
            </a:r>
            <a:r>
              <a:rPr lang="sv-SE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://</a:t>
            </a:r>
            <a: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github.com/ </a:t>
            </a:r>
            <a:b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</a:br>
            <a: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	Dompou06/DominiquePourriere_2_2610202</a:t>
            </a:r>
            <a:b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</a:br>
            <a: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	0.git </a:t>
            </a:r>
            <a:r>
              <a:rPr lang="sv-SE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(</a:t>
            </a:r>
            <a: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adresse du référentiel)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sv-SE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Puisqu’une branche master existe par défaut, je force le chargement de ma brance master locale (</a:t>
            </a:r>
            <a:r>
              <a:rPr lang="en-US" sz="12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git</a:t>
            </a:r>
            <a:r>
              <a:rPr lang="en-US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 push origin master </a:t>
            </a:r>
            <a:r>
              <a:rPr lang="en-US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–force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Je souhaite également charger ma branche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develop</a:t>
            </a:r>
            <a:r>
              <a:rPr lang="fr-FR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 (git push </a:t>
            </a:r>
            <a:r>
              <a:rPr lang="fr-FR" sz="12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origin</a:t>
            </a:r>
            <a:r>
              <a:rPr lang="fr-FR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develop</a:t>
            </a: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)</a:t>
            </a:r>
          </a:p>
          <a:p>
            <a:pPr marL="468000" indent="0">
              <a:lnSpc>
                <a:spcPts val="1350"/>
              </a:lnSpc>
              <a:spcBef>
                <a:spcPts val="1000"/>
              </a:spcBef>
              <a:buNone/>
            </a:pPr>
            <a:r>
              <a:rPr lang="fr-FR" sz="12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Voilà le référentiel de cette mission est à votre disposition, </a:t>
            </a:r>
            <a:r>
              <a:rPr lang="fr-FR" sz="1200" dirty="0">
                <a:solidFill>
                  <a:schemeClr val="tx1"/>
                </a:solidFill>
                <a:latin typeface="Raleway Light" panose="020B0403030101060003" pitchFamily="34" charset="0"/>
              </a:rPr>
              <a:t>à l’adresse </a:t>
            </a:r>
            <a:r>
              <a:rPr lang="fr-FR" sz="1200" b="1" dirty="0">
                <a:solidFill>
                  <a:schemeClr val="tx1"/>
                </a:solidFill>
                <a:latin typeface="Raleway Light" panose="020B0403030101060003" pitchFamily="34" charset="0"/>
                <a:hlinkClick r:id="rId3"/>
              </a:rPr>
              <a:t>https://</a:t>
            </a:r>
            <a:r>
              <a:rPr lang="fr-FR" sz="1200" b="1" dirty="0" smtClean="0">
                <a:solidFill>
                  <a:schemeClr val="tx1"/>
                </a:solidFill>
                <a:latin typeface="Raleway Light" panose="020B0403030101060003" pitchFamily="34" charset="0"/>
                <a:hlinkClick r:id="rId3"/>
              </a:rPr>
              <a:t>github.com/Dompou06/DominiquePourriere_2_26102020</a:t>
            </a:r>
            <a:endParaRPr lang="fr-FR" sz="1200" b="1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sp>
        <p:nvSpPr>
          <p:cNvPr id="5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4997450" y="995362"/>
            <a:ext cx="4378452" cy="3487427"/>
          </a:xfrm>
        </p:spPr>
        <p:txBody>
          <a:bodyPr>
            <a:normAutofit/>
          </a:bodyPr>
          <a:lstStyle/>
          <a:p>
            <a:pPr marL="468000" indent="0">
              <a:spcBef>
                <a:spcPts val="2000"/>
              </a:spcBef>
              <a:buNone/>
            </a:pPr>
            <a:r>
              <a:rPr lang="fr-FR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On peut le cloner sur un poste avec git clone 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spcBef>
                <a:spcPts val="2000"/>
              </a:spcBef>
              <a:buNone/>
            </a:pPr>
            <a:r>
              <a:rPr lang="fr-FR" sz="1400" b="1" dirty="0" err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GitHub</a:t>
            </a:r>
            <a:r>
              <a:rPr lang="fr-FR" sz="1400" b="1" dirty="0" smtClean="0">
                <a:solidFill>
                  <a:srgbClr val="0066CC"/>
                </a:solidFill>
                <a:latin typeface="Raleway SemiBold" panose="020B0703030101060003" pitchFamily="34" charset="0"/>
              </a:rPr>
              <a:t> Page</a:t>
            </a:r>
            <a:endParaRPr lang="fr-FR" sz="1400" b="1" dirty="0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spcBef>
                <a:spcPts val="1000"/>
              </a:spcBef>
              <a:buNone/>
            </a:pPr>
            <a:r>
              <a:rPr lang="fr-FR" sz="13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Cette fonction permet de voir le site sur le serveur externe de </a:t>
            </a:r>
            <a:r>
              <a:rPr lang="fr-FR" sz="1300" dirty="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GitHub</a:t>
            </a:r>
            <a:r>
              <a:rPr lang="fr-FR" sz="13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, 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3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Pour cela, depuis le référentiel, il suffit d’aller dans Settings </a:t>
            </a:r>
            <a:r>
              <a:rPr lang="fr-FR" sz="1300" dirty="0">
                <a:solidFill>
                  <a:schemeClr val="tx1"/>
                </a:solidFill>
                <a:latin typeface="Raleway Light" panose="020B0403030101060003" pitchFamily="34" charset="0"/>
              </a:rPr>
              <a:t>puis jusqu’à </a:t>
            </a:r>
            <a:r>
              <a:rPr lang="fr-FR" sz="13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GitHub</a:t>
            </a:r>
            <a:r>
              <a:rPr lang="fr-FR" sz="1300" dirty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3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Pages, choisir la branche à publier, d’enregistrer et en revenant au niveau de cette section de la page, la racine de l’adresse URL vous </a:t>
            </a:r>
            <a:r>
              <a:rPr lang="fr-FR" sz="1300" dirty="0">
                <a:solidFill>
                  <a:schemeClr val="tx1"/>
                </a:solidFill>
                <a:latin typeface="Raleway Light" panose="020B0403030101060003" pitchFamily="34" charset="0"/>
              </a:rPr>
              <a:t>est indiqué ,</a:t>
            </a:r>
            <a:endParaRPr lang="fr-FR" sz="1300" dirty="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spcBef>
                <a:spcPts val="1000"/>
              </a:spcBef>
              <a:buNone/>
            </a:pPr>
            <a:r>
              <a:rPr lang="fr-FR" sz="1300" dirty="0" smtClean="0">
                <a:solidFill>
                  <a:schemeClr val="tx1"/>
                </a:solidFill>
                <a:latin typeface="Raleway Light" panose="020B0403030101060003" pitchFamily="34" charset="0"/>
              </a:rPr>
              <a:t>La page du prototype est maintenant visible depuis </a:t>
            </a:r>
            <a:r>
              <a:rPr lang="fr-FR" sz="1300" b="1" dirty="0">
                <a:solidFill>
                  <a:srgbClr val="0066CC"/>
                </a:solidFill>
                <a:latin typeface="Raleway Light" panose="020B0403030101060003" pitchFamily="34" charset="0"/>
              </a:rPr>
              <a:t>https://dompou06.github.io/DominiquePourriere_2_26102020/</a:t>
            </a:r>
            <a:endParaRPr lang="fr-FR" sz="1300" dirty="0" smtClean="0">
              <a:solidFill>
                <a:srgbClr val="0066CC"/>
              </a:solidFill>
              <a:latin typeface="Raleway Light" panose="020B0403030101060003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2" b="77610"/>
          <a:stretch/>
        </p:blipFill>
        <p:spPr bwMode="auto">
          <a:xfrm>
            <a:off x="-2830" y="1311229"/>
            <a:ext cx="1183733" cy="63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5" t="51242" r="15633" b="26329"/>
          <a:stretch/>
        </p:blipFill>
        <p:spPr bwMode="auto">
          <a:xfrm>
            <a:off x="-1" y="1964661"/>
            <a:ext cx="1148417" cy="55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8" t="2355" b="5696"/>
          <a:stretch/>
        </p:blipFill>
        <p:spPr bwMode="auto">
          <a:xfrm>
            <a:off x="5151518" y="4404733"/>
            <a:ext cx="4754482" cy="245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6" t="20807" r="14465" b="25105"/>
          <a:stretch/>
        </p:blipFill>
        <p:spPr bwMode="auto">
          <a:xfrm>
            <a:off x="-37215" y="4661211"/>
            <a:ext cx="5192795" cy="219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2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1638" y="2230778"/>
            <a:ext cx="7968090" cy="491510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fr-FR" sz="1600" b="1" dirty="0" smtClean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Je vous remercie de la confiance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fr-FR" sz="1600" b="1" dirty="0" smtClean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que vous m’avez octroyez en me confiance cette tâche,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fr-FR" sz="1600" b="1" dirty="0" smtClean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Et j’espère que le résultat est celui que vous escomptiez,</a:t>
            </a:r>
            <a:endParaRPr lang="fr-FR" sz="1600" b="1" dirty="0" smtClean="0">
              <a:solidFill>
                <a:schemeClr val="tx1"/>
              </a:solidFill>
              <a:latin typeface="Raleway SemiBold" panose="020B0703030101060003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fr-FR" sz="1600" b="1" dirty="0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Cela fut pour moi un plaisir d’avoir participé à ce prototype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fr-FR" sz="1600" b="1" dirty="0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au sein de votre équipe,</a:t>
            </a:r>
            <a:endParaRPr lang="fr-FR" sz="1600" b="1" dirty="0" smtClean="0">
              <a:solidFill>
                <a:schemeClr val="tx1"/>
              </a:solidFill>
              <a:latin typeface="Raleway Light" panose="020B0403030101060003" pitchFamily="34" charset="0"/>
              <a:cs typeface="Arial" panose="020B0604020202020204" pitchFamily="34" charset="0"/>
            </a:endParaRPr>
          </a:p>
        </p:txBody>
      </p:sp>
      <p:sp>
        <p:nvSpPr>
          <p:cNvPr id="11" name="Étoile à 5 branches 10"/>
          <p:cNvSpPr/>
          <p:nvPr/>
        </p:nvSpPr>
        <p:spPr>
          <a:xfrm>
            <a:off x="4698854" y="1962942"/>
            <a:ext cx="234026" cy="197579"/>
          </a:xfrm>
          <a:prstGeom prst="star5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26" name="Étoile à 5 branches 25"/>
          <p:cNvSpPr/>
          <p:nvPr/>
        </p:nvSpPr>
        <p:spPr>
          <a:xfrm>
            <a:off x="4765762" y="5166160"/>
            <a:ext cx="234026" cy="197579"/>
          </a:xfrm>
          <a:prstGeom prst="star5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6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FR" smtClean="0">
                <a:solidFill>
                  <a:srgbClr val="0066CC"/>
                </a:solidFill>
                <a:latin typeface="Raleway Black" panose="020B0A03030101060003" pitchFamily="34" charset="0"/>
              </a:rPr>
              <a:t>Sommaire</a:t>
            </a:r>
            <a:endParaRPr lang="fr-FR">
              <a:solidFill>
                <a:srgbClr val="0066CC"/>
              </a:solidFill>
              <a:latin typeface="Raleway Black" panose="020B0A030301010600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5387" y="2230778"/>
            <a:ext cx="7968090" cy="4915104"/>
          </a:xfrm>
        </p:spPr>
        <p:txBody>
          <a:bodyPr>
            <a:normAutofit/>
          </a:bodyPr>
          <a:lstStyle/>
          <a:p>
            <a:pPr marL="0" indent="0">
              <a:lnSpc>
                <a:spcPts val="2200"/>
              </a:lnSpc>
              <a:buNone/>
            </a:pPr>
            <a:r>
              <a:rPr lang="fr-FR" sz="1600" b="1" dirty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F</a:t>
            </a:r>
            <a:r>
              <a:rPr lang="fr-FR" sz="1600" b="1" dirty="0" smtClean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onctionnalités et contraintes techniques de la page web</a:t>
            </a:r>
          </a:p>
          <a:p>
            <a:pPr marL="0" indent="0">
              <a:lnSpc>
                <a:spcPts val="2200"/>
              </a:lnSpc>
              <a:spcBef>
                <a:spcPts val="500"/>
              </a:spcBef>
              <a:buNone/>
            </a:pPr>
            <a:r>
              <a:rPr lang="fr-FR" sz="1600" b="1" dirty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O</a:t>
            </a:r>
            <a:r>
              <a:rPr lang="fr-FR" sz="1600" b="1" dirty="0" smtClean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rganisation de l’espace de travail</a:t>
            </a:r>
          </a:p>
          <a:p>
            <a:pPr marL="0" indent="0">
              <a:lnSpc>
                <a:spcPts val="2200"/>
              </a:lnSpc>
              <a:spcBef>
                <a:spcPts val="500"/>
              </a:spcBef>
              <a:buNone/>
            </a:pPr>
            <a:r>
              <a:rPr lang="fr-FR" sz="1600" b="1" dirty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S</a:t>
            </a:r>
            <a:r>
              <a:rPr lang="fr-FR" sz="1600" b="1" dirty="0" smtClean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tructure du fichier HTML5</a:t>
            </a:r>
          </a:p>
          <a:p>
            <a:pPr marL="0" indent="0" defTabSz="180000">
              <a:lnSpc>
                <a:spcPts val="1800"/>
              </a:lnSpc>
              <a:spcBef>
                <a:spcPts val="0"/>
              </a:spcBef>
              <a:buNone/>
            </a:pPr>
            <a:r>
              <a:rPr lang="fr-FR" b="1" dirty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	</a:t>
            </a:r>
            <a:r>
              <a:rPr lang="fr-FR" sz="1400" b="1" dirty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L’élément racine  </a:t>
            </a:r>
            <a:r>
              <a:rPr lang="fr-FR" sz="1400" b="1" dirty="0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&lt;</a:t>
            </a:r>
            <a:r>
              <a:rPr lang="fr-FR" sz="1400" b="1" dirty="0" err="1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head</a:t>
            </a:r>
            <a:r>
              <a:rPr lang="fr-FR" sz="1400" b="1" dirty="0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&gt;&lt;/</a:t>
            </a:r>
            <a:r>
              <a:rPr lang="fr-FR" sz="1400" b="1" dirty="0" err="1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head</a:t>
            </a:r>
            <a:r>
              <a:rPr lang="fr-FR" sz="1400" b="1" dirty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&gt;</a:t>
            </a:r>
          </a:p>
          <a:p>
            <a:pPr marL="0" indent="0" defTabSz="180000">
              <a:lnSpc>
                <a:spcPts val="2000"/>
              </a:lnSpc>
              <a:buNone/>
            </a:pPr>
            <a:r>
              <a:rPr lang="fr-FR" sz="1400" b="1" dirty="0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	La hiérarchie des éléments de section</a:t>
            </a:r>
          </a:p>
          <a:p>
            <a:pPr marL="0" indent="0" defTabSz="180000">
              <a:lnSpc>
                <a:spcPts val="2000"/>
              </a:lnSpc>
              <a:buNone/>
            </a:pPr>
            <a:r>
              <a:rPr lang="fr-FR" sz="1400" b="1" dirty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	</a:t>
            </a:r>
            <a:r>
              <a:rPr lang="fr-FR" sz="1400" b="1" dirty="0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Les balises et attributs basiques utilisés</a:t>
            </a:r>
            <a:endParaRPr lang="fr-FR" sz="1600" b="1" dirty="0">
              <a:solidFill>
                <a:schemeClr val="tx1"/>
              </a:solidFill>
              <a:latin typeface="Raleway Light" panose="020B0403030101060003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200"/>
              </a:lnSpc>
              <a:spcBef>
                <a:spcPts val="500"/>
              </a:spcBef>
              <a:buNone/>
            </a:pPr>
            <a:r>
              <a:rPr lang="fr-FR" sz="1600" b="1" dirty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F</a:t>
            </a:r>
            <a:r>
              <a:rPr lang="fr-FR" sz="1600" b="1" dirty="0" smtClean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euilles de style CSS3</a:t>
            </a:r>
            <a:endParaRPr lang="fr-FR" sz="1600" b="1" dirty="0">
              <a:solidFill>
                <a:schemeClr val="tx1"/>
              </a:solidFill>
              <a:latin typeface="Raleway SemiBold" panose="020B0703030101060003" pitchFamily="34" charset="0"/>
              <a:cs typeface="Arial" panose="020B0604020202020204" pitchFamily="34" charset="0"/>
            </a:endParaRPr>
          </a:p>
          <a:p>
            <a:pPr marL="0" indent="0" defTabSz="180000">
              <a:lnSpc>
                <a:spcPts val="1800"/>
              </a:lnSpc>
              <a:spcBef>
                <a:spcPts val="0"/>
              </a:spcBef>
              <a:buNone/>
            </a:pPr>
            <a:r>
              <a:rPr lang="fr-FR" sz="1400" b="1" dirty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	</a:t>
            </a:r>
            <a:r>
              <a:rPr lang="fr-FR" sz="1400" b="1" dirty="0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Plusieurs fichiers et le codage de base</a:t>
            </a:r>
            <a:endParaRPr lang="fr-FR" sz="1400" b="1" dirty="0">
              <a:solidFill>
                <a:schemeClr val="tx1"/>
              </a:solidFill>
              <a:latin typeface="Raleway Light" panose="020B0403030101060003" pitchFamily="34" charset="0"/>
              <a:cs typeface="Arial" panose="020B0604020202020204" pitchFamily="34" charset="0"/>
            </a:endParaRPr>
          </a:p>
          <a:p>
            <a:pPr marL="0" indent="0" defTabSz="180000">
              <a:lnSpc>
                <a:spcPts val="2000"/>
              </a:lnSpc>
              <a:spcBef>
                <a:spcPts val="0"/>
              </a:spcBef>
              <a:buNone/>
            </a:pPr>
            <a:r>
              <a:rPr lang="fr-FR" sz="1400" b="1" dirty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	</a:t>
            </a:r>
            <a:r>
              <a:rPr lang="fr-FR" sz="1400" b="1" dirty="0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L’utilisation des </a:t>
            </a:r>
            <a:r>
              <a:rPr lang="fr-FR" sz="1400" b="1" dirty="0" err="1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flexbox</a:t>
            </a:r>
            <a:r>
              <a:rPr lang="fr-FR" sz="1400" b="1" dirty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et/ou avoir recours aux </a:t>
            </a:r>
            <a:r>
              <a:rPr lang="fr-FR" sz="1400" b="1" dirty="0" err="1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grid</a:t>
            </a:r>
            <a:endParaRPr lang="fr-FR" sz="1400" b="1" dirty="0" smtClean="0">
              <a:solidFill>
                <a:schemeClr val="tx1"/>
              </a:solidFill>
              <a:latin typeface="Raleway Light" panose="020B0403030101060003" pitchFamily="34" charset="0"/>
              <a:cs typeface="Arial" panose="020B0604020202020204" pitchFamily="34" charset="0"/>
            </a:endParaRPr>
          </a:p>
          <a:p>
            <a:pPr marL="0" indent="0" defTabSz="180000">
              <a:lnSpc>
                <a:spcPts val="2000"/>
              </a:lnSpc>
              <a:spcBef>
                <a:spcPts val="0"/>
              </a:spcBef>
              <a:buNone/>
            </a:pPr>
            <a:r>
              <a:rPr lang="fr-FR" sz="1400" b="1" dirty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	</a:t>
            </a:r>
            <a:r>
              <a:rPr lang="fr-FR" sz="1400" b="1" dirty="0" smtClean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Les images</a:t>
            </a:r>
            <a:endParaRPr lang="fr-FR" sz="1600" b="1" dirty="0" smtClean="0">
              <a:solidFill>
                <a:schemeClr val="tx1"/>
              </a:solidFill>
              <a:latin typeface="Raleway Light" panose="020B0403030101060003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200"/>
              </a:lnSpc>
              <a:spcBef>
                <a:spcPts val="500"/>
              </a:spcBef>
              <a:buNone/>
            </a:pPr>
            <a:r>
              <a:rPr lang="fr-FR" sz="1600" b="1" dirty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Vérification des fichiers et du prototype</a:t>
            </a:r>
            <a:endParaRPr lang="fr-FR" sz="1400" b="1" dirty="0" smtClean="0">
              <a:solidFill>
                <a:schemeClr val="tx1"/>
              </a:solidFill>
              <a:latin typeface="Raleway SemiBold" panose="020B0703030101060003" pitchFamily="34" charset="0"/>
              <a:cs typeface="Arial" panose="020B0604020202020204" pitchFamily="34" charset="0"/>
            </a:endParaRPr>
          </a:p>
          <a:p>
            <a:pPr marL="0" indent="0" defTabSz="180000">
              <a:lnSpc>
                <a:spcPts val="2600"/>
              </a:lnSpc>
              <a:spcBef>
                <a:spcPts val="500"/>
              </a:spcBef>
              <a:buNone/>
            </a:pPr>
            <a:r>
              <a:rPr lang="fr-FR" sz="1600" b="1" dirty="0" smtClean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Git</a:t>
            </a:r>
            <a:r>
              <a:rPr lang="fr-FR" sz="1600" b="1" dirty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, Git flow et </a:t>
            </a:r>
            <a:r>
              <a:rPr lang="fr-FR" sz="1600" b="1" dirty="0" err="1" smtClean="0">
                <a:solidFill>
                  <a:schemeClr val="tx1"/>
                </a:solidFill>
                <a:latin typeface="Raleway SemiBold" panose="020B0703030101060003" pitchFamily="34" charset="0"/>
                <a:cs typeface="Arial" panose="020B0604020202020204" pitchFamily="34" charset="0"/>
              </a:rPr>
              <a:t>GitHub</a:t>
            </a:r>
            <a:endParaRPr lang="fr-FR" sz="1600" b="1" dirty="0" smtClean="0">
              <a:solidFill>
                <a:schemeClr val="tx1"/>
              </a:solidFill>
              <a:latin typeface="Raleway SemiBold" panose="020B07030301010600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1600" b="1" dirty="0">
                <a:solidFill>
                  <a:schemeClr val="tx1"/>
                </a:solidFill>
                <a:latin typeface="Raleway Light" panose="020B0403030101060003" pitchFamily="34" charset="0"/>
                <a:cs typeface="Arial" panose="020B0604020202020204" pitchFamily="34" charset="0"/>
              </a:rPr>
              <a:t>	</a:t>
            </a:r>
            <a:endParaRPr lang="fr-FR" sz="1600" b="1" dirty="0" smtClean="0">
              <a:solidFill>
                <a:schemeClr val="tx1"/>
              </a:solidFill>
              <a:latin typeface="Raleway Light" panose="020B04030301010600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Raleway Light" panose="020B0403030101060003" pitchFamily="34" charset="0"/>
              <a:cs typeface="Arial" panose="020B0604020202020204" pitchFamily="34" charset="0"/>
            </a:endParaRPr>
          </a:p>
          <a:p>
            <a:endParaRPr lang="fr-FR" dirty="0">
              <a:latin typeface="Raleway Light" panose="020B0403030101060003" pitchFamily="34" charset="0"/>
            </a:endParaRPr>
          </a:p>
        </p:txBody>
      </p:sp>
      <p:sp>
        <p:nvSpPr>
          <p:cNvPr id="11" name="Étoile à 5 branches 10"/>
          <p:cNvSpPr/>
          <p:nvPr/>
        </p:nvSpPr>
        <p:spPr>
          <a:xfrm>
            <a:off x="1041257" y="2297478"/>
            <a:ext cx="234026" cy="197579"/>
          </a:xfrm>
          <a:prstGeom prst="star5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13" name="Étoile à 5 branches 12"/>
          <p:cNvSpPr/>
          <p:nvPr/>
        </p:nvSpPr>
        <p:spPr>
          <a:xfrm>
            <a:off x="1345054" y="3253806"/>
            <a:ext cx="188210" cy="173732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14" name="Étoile à 5 branches 13"/>
          <p:cNvSpPr/>
          <p:nvPr/>
        </p:nvSpPr>
        <p:spPr>
          <a:xfrm>
            <a:off x="1041257" y="2633878"/>
            <a:ext cx="234026" cy="197579"/>
          </a:xfrm>
          <a:prstGeom prst="star5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16" name="Étoile à 5 branches 15"/>
          <p:cNvSpPr/>
          <p:nvPr/>
        </p:nvSpPr>
        <p:spPr>
          <a:xfrm>
            <a:off x="1041257" y="2976220"/>
            <a:ext cx="234026" cy="197579"/>
          </a:xfrm>
          <a:prstGeom prst="star5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17" name="Étoile à 5 branches 16"/>
          <p:cNvSpPr/>
          <p:nvPr/>
        </p:nvSpPr>
        <p:spPr>
          <a:xfrm>
            <a:off x="1345054" y="3524326"/>
            <a:ext cx="188210" cy="173732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18" name="Étoile à 5 branches 17"/>
          <p:cNvSpPr/>
          <p:nvPr/>
        </p:nvSpPr>
        <p:spPr>
          <a:xfrm>
            <a:off x="1041257" y="4142080"/>
            <a:ext cx="234026" cy="197579"/>
          </a:xfrm>
          <a:prstGeom prst="star5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19" name="Étoile à 5 branches 18"/>
          <p:cNvSpPr/>
          <p:nvPr/>
        </p:nvSpPr>
        <p:spPr>
          <a:xfrm>
            <a:off x="1041257" y="5225803"/>
            <a:ext cx="234026" cy="197579"/>
          </a:xfrm>
          <a:prstGeom prst="star5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20" name="Étoile à 5 branches 19"/>
          <p:cNvSpPr/>
          <p:nvPr/>
        </p:nvSpPr>
        <p:spPr>
          <a:xfrm>
            <a:off x="1345054" y="3830093"/>
            <a:ext cx="188210" cy="173732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21" name="Étoile à 5 branches 20"/>
          <p:cNvSpPr/>
          <p:nvPr/>
        </p:nvSpPr>
        <p:spPr>
          <a:xfrm>
            <a:off x="1345054" y="4397793"/>
            <a:ext cx="188210" cy="173732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22" name="Étoile à 5 branches 21"/>
          <p:cNvSpPr/>
          <p:nvPr/>
        </p:nvSpPr>
        <p:spPr>
          <a:xfrm>
            <a:off x="1345054" y="4637059"/>
            <a:ext cx="188210" cy="173732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23" name="Étoile à 5 branches 22"/>
          <p:cNvSpPr/>
          <p:nvPr/>
        </p:nvSpPr>
        <p:spPr>
          <a:xfrm>
            <a:off x="1345054" y="4907579"/>
            <a:ext cx="188210" cy="173732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  <p:sp>
        <p:nvSpPr>
          <p:cNvPr id="26" name="Étoile à 5 branches 25"/>
          <p:cNvSpPr/>
          <p:nvPr/>
        </p:nvSpPr>
        <p:spPr>
          <a:xfrm>
            <a:off x="1041257" y="5589906"/>
            <a:ext cx="234026" cy="197579"/>
          </a:xfrm>
          <a:prstGeom prst="star5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67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F</a:t>
            </a:r>
            <a:r>
              <a:rPr lang="fr-FR" sz="3000" b="1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onctionnalités et </a:t>
            </a: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contraintes </a:t>
            </a:r>
            <a:r>
              <a:rPr lang="fr-FR" sz="3000" b="1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techniques</a:t>
            </a:r>
            <a:endParaRPr lang="fr-FR" sz="3000" b="1">
              <a:solidFill>
                <a:srgbClr val="0066CC"/>
              </a:solidFill>
              <a:latin typeface="Raleway" panose="020B0003030101060003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>
          <a:xfrm>
            <a:off x="5035550" y="982664"/>
            <a:ext cx="4375150" cy="514350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96240" y="982664"/>
            <a:ext cx="4378452" cy="5875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>De la part de Loïc</a:t>
            </a:r>
            <a:r>
              <a:rPr lang="fr-FR" sz="1600" b="1">
                <a:solidFill>
                  <a:schemeClr val="tx1"/>
                </a:solidFill>
                <a:latin typeface="Raleway SemiBold" panose="020B0703030101060003" pitchFamily="34" charset="0"/>
              </a:rPr>
              <a:t>,</a:t>
            </a:r>
            <a:r>
              <a:rPr lang="fr-FR" sz="16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> le designer </a:t>
            </a:r>
            <a:r>
              <a:rPr lang="fr-FR" sz="1600" b="1">
                <a:solidFill>
                  <a:schemeClr val="tx1"/>
                </a:solidFill>
                <a:latin typeface="Raleway SemiBold" panose="020B0703030101060003" pitchFamily="34" charset="0"/>
              </a:rPr>
              <a:t>de l’interface utilisateur (UI)</a:t>
            </a:r>
          </a:p>
          <a:p>
            <a:pPr marL="468000" indent="0">
              <a:spcBef>
                <a:spcPts val="2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Fonctionnalités</a:t>
            </a:r>
            <a:endParaRPr lang="fr-FR" sz="14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Un champ de saisie, un bouton.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Prévision d’un lien sur chaque carte d’hébergement et activité 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Changement d’apparence au survol </a:t>
            </a:r>
            <a:b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</a:b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des filtres</a:t>
            </a:r>
            <a:endParaRPr lang="fr-FR" sz="120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Liens vers des ancres dans le menu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Choix de la taille des images (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small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)</a:t>
            </a:r>
            <a:endParaRPr lang="fr-FR" sz="120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spcBef>
                <a:spcPts val="2000"/>
              </a:spcBef>
              <a:buNone/>
            </a:pPr>
            <a:r>
              <a:rPr lang="fr-FR" sz="1400" b="1">
                <a:solidFill>
                  <a:srgbClr val="0066CC"/>
                </a:solidFill>
                <a:latin typeface="Raleway SemiBold" panose="020B0703030101060003" pitchFamily="34" charset="0"/>
              </a:rPr>
              <a:t>Contraintes techniques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Maquettes fournies au format .</a:t>
            </a:r>
            <a:r>
              <a:rPr lang="fr-FR" sz="1200" err="1">
                <a:solidFill>
                  <a:schemeClr val="tx1"/>
                </a:solidFill>
                <a:latin typeface="Raleway Light" panose="020B0403030101060003" pitchFamily="34" charset="0"/>
              </a:rPr>
              <a:t>png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 pour les fenêtres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desktop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et mobile (</a:t>
            </a:r>
            <a:r>
              <a:rPr lang="fr-FR" sz="1200" err="1">
                <a:solidFill>
                  <a:schemeClr val="tx1"/>
                </a:solidFill>
                <a:latin typeface="Raleway Light" panose="020B0403030101060003" pitchFamily="34" charset="0"/>
              </a:rPr>
              <a:t>ipone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 8), prévoir une version pour les tablettes.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Police de caractères </a:t>
            </a:r>
            <a:r>
              <a:rPr lang="fr-FR" sz="1200" err="1">
                <a:solidFill>
                  <a:schemeClr val="tx1"/>
                </a:solidFill>
                <a:latin typeface="Raleway Light" panose="020B0403030101060003" pitchFamily="34" charset="0"/>
              </a:rPr>
              <a:t>Raleway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 fournie par Google Fonts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Icones à récupérer depuis  la bibliothèque </a:t>
            </a:r>
            <a:b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</a:b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Font </a:t>
            </a:r>
            <a:r>
              <a:rPr lang="fr-FR" sz="1200" err="1">
                <a:solidFill>
                  <a:schemeClr val="tx1"/>
                </a:solidFill>
                <a:latin typeface="Raleway Light" panose="020B0403030101060003" pitchFamily="34" charset="0"/>
              </a:rPr>
              <a:t>Awesome</a:t>
            </a:r>
            <a:endParaRPr lang="fr-FR" sz="120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spcBef>
                <a:spcPts val="1000"/>
              </a:spcBef>
              <a:buNone/>
            </a:pP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Couleurs </a:t>
            </a:r>
            <a:r>
              <a:rPr lang="fr-FR" sz="1200" err="1">
                <a:solidFill>
                  <a:schemeClr val="tx1"/>
                </a:solidFill>
                <a:latin typeface="Raleway Light" panose="020B0403030101060003" pitchFamily="34" charset="0"/>
              </a:rPr>
              <a:t>chartées</a:t>
            </a:r>
            <a:endParaRPr lang="fr-FR" sz="120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spcBef>
                <a:spcPts val="1000"/>
              </a:spcBef>
              <a:buNone/>
            </a:pPr>
            <a:endParaRPr lang="fr-FR" sz="1400" smtClean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/>
          <a:srcRect l="46296" t="-1" r="11827" b="5320"/>
          <a:stretch/>
        </p:blipFill>
        <p:spPr bwMode="auto">
          <a:xfrm>
            <a:off x="5055589" y="982663"/>
            <a:ext cx="4850411" cy="3077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/>
          <p:cNvPicPr/>
          <p:nvPr/>
        </p:nvPicPr>
        <p:blipFill rotWithShape="1">
          <a:blip r:embed="rId3"/>
          <a:srcRect l="-1" t="6570" r="54546" b="8310"/>
          <a:stretch/>
        </p:blipFill>
        <p:spPr bwMode="auto">
          <a:xfrm>
            <a:off x="5055589" y="4322924"/>
            <a:ext cx="4850411" cy="2548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28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F</a:t>
            </a:r>
            <a:r>
              <a:rPr lang="fr-FR" sz="3000" b="1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onctionnalités et </a:t>
            </a: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contraintes </a:t>
            </a:r>
            <a:r>
              <a:rPr lang="fr-FR" sz="3000" b="1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techniques</a:t>
            </a:r>
            <a:endParaRPr lang="fr-FR" sz="3000" b="1">
              <a:solidFill>
                <a:srgbClr val="0066CC"/>
              </a:solidFill>
              <a:latin typeface="Raleway" panose="020B0003030101060003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96240" y="982664"/>
            <a:ext cx="4378452" cy="5875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>De la part de Sarah, ma manager</a:t>
            </a:r>
            <a:endParaRPr lang="fr-FR" sz="1600" b="1">
              <a:solidFill>
                <a:schemeClr val="tx1"/>
              </a:solidFill>
              <a:latin typeface="Raleway SemiBold" panose="020B0703030101060003" pitchFamily="34" charset="0"/>
            </a:endParaRPr>
          </a:p>
          <a:p>
            <a:pPr marL="468000" indent="0">
              <a:spcBef>
                <a:spcPts val="2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Fonctionnalités</a:t>
            </a:r>
            <a:endParaRPr lang="fr-FR" sz="14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Pas d’erreur ni alerte lors de la validation de W3C.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Site compatible avec les navigateurs Chrome et Firefox 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Déployer la page sur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GitHub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ou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GitLab</a:t>
            </a:r>
            <a:endParaRPr lang="fr-FR" sz="1200" b="1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spcBef>
                <a:spcPts val="2000"/>
              </a:spcBef>
              <a:buNone/>
            </a:pPr>
            <a:r>
              <a:rPr lang="fr-FR" sz="1400" b="1">
                <a:solidFill>
                  <a:srgbClr val="0066CC"/>
                </a:solidFill>
                <a:latin typeface="Raleway SemiBold" panose="020B0703030101060003" pitchFamily="34" charset="0"/>
              </a:rPr>
              <a:t>Contraintes techniques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Travailler sous Visual Studio Code avec des extensions installées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Ne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pas utiliser de </a:t>
            </a:r>
            <a:r>
              <a:rPr lang="fr-FR" sz="1200" err="1">
                <a:solidFill>
                  <a:schemeClr val="tx1"/>
                </a:solidFill>
                <a:latin typeface="Raleway Light" panose="020B0403030101060003" pitchFamily="34" charset="0"/>
              </a:rPr>
              <a:t>framewok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 et coder </a:t>
            </a:r>
            <a:r>
              <a:rPr lang="fr-FR" sz="1200" err="1">
                <a:solidFill>
                  <a:schemeClr val="tx1"/>
                </a:solidFill>
                <a:latin typeface="Raleway Light" panose="020B0403030101060003" pitchFamily="34" charset="0"/>
              </a:rPr>
              <a:t>from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 scratch.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Caller la page grâce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a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ux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flexbox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ou éventuellement CSS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grid</a:t>
            </a:r>
            <a:endParaRPr lang="fr-FR" sz="120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Versionner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au fur et à mesure l’avancée du prototype avec Git</a:t>
            </a:r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l="46095" t="-1" b="5913"/>
          <a:stretch/>
        </p:blipFill>
        <p:spPr bwMode="auto">
          <a:xfrm>
            <a:off x="4985578" y="4038142"/>
            <a:ext cx="4990434" cy="28198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9308" r="54853" b="10899"/>
          <a:stretch/>
        </p:blipFill>
        <p:spPr bwMode="auto">
          <a:xfrm>
            <a:off x="4985578" y="967762"/>
            <a:ext cx="4990434" cy="257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50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 dirty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O</a:t>
            </a:r>
            <a:r>
              <a:rPr lang="fr-FR" sz="3000" b="1" dirty="0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rganisation </a:t>
            </a:r>
            <a:r>
              <a:rPr lang="fr-FR" sz="3000" b="1" dirty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de l’espace de travail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96240" y="982664"/>
            <a:ext cx="4378452" cy="587533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sz="14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>Le design</a:t>
            </a: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Illustrator</a:t>
            </a:r>
            <a:endParaRPr lang="fr-FR" sz="14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Unité en pixels, calques par section de la page, repères , fenêtre Transformation pour les largeur et hauteur </a:t>
            </a:r>
            <a:endParaRPr lang="fr-FR" sz="1200" b="1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2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Calculette</a:t>
            </a:r>
            <a:endParaRPr lang="fr-FR" sz="14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Collage des largeurs copiées dans la fenêtre Transformation d’Illustrator, calcul des largeur en % ou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vw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via une règle de trois</a:t>
            </a:r>
          </a:p>
          <a:p>
            <a:pPr marL="0" indent="0">
              <a:lnSpc>
                <a:spcPct val="120000"/>
              </a:lnSpc>
              <a:spcBef>
                <a:spcPts val="2288"/>
              </a:spcBef>
              <a:buNone/>
            </a:pPr>
            <a:r>
              <a:rPr lang="fr-FR" sz="12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>L’outil de codage</a:t>
            </a:r>
            <a:endParaRPr lang="fr-FR" sz="1200" b="1">
              <a:solidFill>
                <a:schemeClr val="tx1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2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Extensions VS Code</a:t>
            </a:r>
            <a:endParaRPr lang="fr-FR" sz="12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Live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Server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(serveur local), formateur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de code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Prettier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, Auto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Close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Tag, Lit-html. (suggestion de codage)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et certains pour Git et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GitHub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,,, </a:t>
            </a:r>
            <a:endParaRPr lang="fr-FR" sz="1200" b="1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2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Architecture</a:t>
            </a:r>
            <a:endParaRPr lang="fr-FR" sz="14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Dossiers pour ranger séparément les fichiers selon leur format (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css,et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img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) et leur destination (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hebergements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et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activites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)</a:t>
            </a:r>
            <a:endParaRPr lang="fr-FR" sz="120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3"/>
          <a:srcRect l="46296" t="-1" r="11827" b="5320"/>
          <a:stretch/>
        </p:blipFill>
        <p:spPr bwMode="auto">
          <a:xfrm>
            <a:off x="4985578" y="982663"/>
            <a:ext cx="4920422" cy="31219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/>
          <p:cNvPicPr/>
          <p:nvPr/>
        </p:nvPicPr>
        <p:blipFill rotWithShape="1">
          <a:blip r:embed="rId4"/>
          <a:srcRect l="46095" t="-1" r="38598" b="5913"/>
          <a:stretch/>
        </p:blipFill>
        <p:spPr bwMode="auto">
          <a:xfrm>
            <a:off x="4985579" y="4104582"/>
            <a:ext cx="1417080" cy="28198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 r="69882" b="7480"/>
          <a:stretch/>
        </p:blipFill>
        <p:spPr bwMode="auto">
          <a:xfrm>
            <a:off x="6377674" y="4093856"/>
            <a:ext cx="3528327" cy="2830584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2" r="39144"/>
          <a:stretch/>
        </p:blipFill>
        <p:spPr bwMode="auto">
          <a:xfrm>
            <a:off x="8316117" y="4093857"/>
            <a:ext cx="1589884" cy="298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3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 dirty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S</a:t>
            </a:r>
            <a:r>
              <a:rPr lang="fr-FR" sz="3000" b="1" dirty="0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tructure </a:t>
            </a:r>
            <a:r>
              <a:rPr lang="fr-FR" sz="3000" b="1" dirty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du fichier HTML5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96240" y="982664"/>
            <a:ext cx="4378452" cy="5875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>L’élément racine </a:t>
            </a:r>
            <a:r>
              <a:rPr lang="fr-FR" sz="1600" b="1">
                <a:solidFill>
                  <a:schemeClr val="tx1"/>
                </a:solidFill>
                <a:latin typeface="Raleway SemiBold" panose="020B0703030101060003" pitchFamily="34" charset="0"/>
              </a:rPr>
              <a:t>&lt;</a:t>
            </a:r>
            <a:r>
              <a:rPr lang="fr-FR" sz="1600" b="1" err="1">
                <a:solidFill>
                  <a:schemeClr val="tx1"/>
                </a:solidFill>
                <a:latin typeface="Raleway SemiBold" panose="020B0703030101060003" pitchFamily="34" charset="0"/>
              </a:rPr>
              <a:t>head</a:t>
            </a:r>
            <a:r>
              <a:rPr lang="fr-FR" sz="1600" b="1">
                <a:solidFill>
                  <a:schemeClr val="tx1"/>
                </a:solidFill>
                <a:latin typeface="Raleway SemiBold" panose="020B0703030101060003" pitchFamily="34" charset="0"/>
              </a:rPr>
              <a:t>&gt;&lt;/</a:t>
            </a:r>
            <a:r>
              <a:rPr lang="fr-FR" sz="1600" b="1" err="1">
                <a:solidFill>
                  <a:schemeClr val="tx1"/>
                </a:solidFill>
                <a:latin typeface="Raleway SemiBold" panose="020B0703030101060003" pitchFamily="34" charset="0"/>
              </a:rPr>
              <a:t>head</a:t>
            </a:r>
            <a:r>
              <a:rPr lang="fr-FR" sz="1600" b="1">
                <a:solidFill>
                  <a:schemeClr val="tx1"/>
                </a:solidFill>
                <a:latin typeface="Raleway SemiBold" panose="020B0703030101060003" pitchFamily="34" charset="0"/>
              </a:rPr>
              <a:t>&gt;</a:t>
            </a:r>
            <a:endParaRPr lang="fr-FR" sz="1600" b="1" smtClean="0">
              <a:solidFill>
                <a:schemeClr val="tx1"/>
              </a:solidFill>
              <a:latin typeface="Raleway SemiBold" panose="020B0703030101060003" pitchFamily="34" charset="0"/>
            </a:endParaRPr>
          </a:p>
          <a:p>
            <a:pPr marL="468000" indent="0">
              <a:spcBef>
                <a:spcPts val="2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Méta-informations et éléments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Charset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(accents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et caractères spéciaux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)</a:t>
            </a:r>
            <a:b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</a:b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Le format UFT-8 est le codage de caractères informatiques préconisé, Parfois certains caractères n’existent pas, on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recours alors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à de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l’hexadécimale, comme &amp;</a:t>
            </a:r>
            <a:r>
              <a:rPr lang="fr-FR" sz="1200" err="1">
                <a:solidFill>
                  <a:schemeClr val="tx1"/>
                </a:solidFill>
                <a:latin typeface="Raleway Light" panose="020B0403030101060003" pitchFamily="34" charset="0"/>
              </a:rPr>
              <a:t>Ecirc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; pour le é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majuscule, facilement trouvable sur de nombreux sites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Viewport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(obligatoire pour les projets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responsive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.), Le navigateur adapte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la fenêtre au </a:t>
            </a:r>
            <a:r>
              <a:rPr lang="fr-FR" sz="1200" err="1">
                <a:solidFill>
                  <a:schemeClr val="tx1"/>
                </a:solidFill>
                <a:latin typeface="Raleway Light" panose="020B0403030101060003" pitchFamily="34" charset="0"/>
              </a:rPr>
              <a:t>device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 de l’appareil</a:t>
            </a:r>
            <a:endParaRPr lang="fr-FR" sz="120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Title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 (nom du site dans l’onglet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du navigateur) 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Référencement avec des spécifications pour Facebook et Twitter, afin que le site puisse être mis en avant par les réseaux sociaux et moteurs de recherche</a:t>
            </a:r>
            <a:endParaRPr lang="fr-FR" sz="1200" b="1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spcBef>
                <a:spcPts val="2000"/>
              </a:spcBef>
              <a:buNone/>
            </a:pPr>
            <a:r>
              <a:rPr lang="fr-FR" sz="14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Balises de contenu</a:t>
            </a:r>
            <a:endParaRPr lang="fr-FR" sz="14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Link (relation entre la page et des documents externes)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- chargement des polices </a:t>
            </a:r>
            <a:r>
              <a:rPr lang="fr-FR" sz="1200">
                <a:solidFill>
                  <a:schemeClr val="tx1"/>
                </a:solidFill>
                <a:latin typeface="Raleway Light" panose="020B0403030101060003" pitchFamily="34" charset="0"/>
              </a:rPr>
              <a:t>de caractère 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Font </a:t>
            </a:r>
            <a:r>
              <a:rPr lang="fr-FR" sz="1200" err="1">
                <a:solidFill>
                  <a:schemeClr val="tx1"/>
                </a:solidFill>
                <a:latin typeface="Raleway Light" panose="020B0403030101060003" pitchFamily="34" charset="0"/>
              </a:rPr>
              <a:t>A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wesome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et Google Fonts (le site n’étant pas accessible hors ligne)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- fichiers </a:t>
            </a:r>
            <a:r>
              <a:rPr lang="fr-FR" sz="12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css</a:t>
            </a:r>
            <a:r>
              <a:rPr lang="fr-FR" sz="1200" smtClean="0">
                <a:solidFill>
                  <a:schemeClr val="tx1"/>
                </a:solidFill>
                <a:latin typeface="Raleway Light" panose="020B0403030101060003" pitchFamily="34" charset="0"/>
              </a:rPr>
              <a:t> propres au site</a:t>
            </a:r>
            <a:endParaRPr lang="fr-FR" sz="120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2"/>
          <a:stretch/>
        </p:blipFill>
        <p:spPr bwMode="auto">
          <a:xfrm>
            <a:off x="4985578" y="982664"/>
            <a:ext cx="4920422" cy="255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0" t="5393" r="6151"/>
          <a:stretch/>
        </p:blipFill>
        <p:spPr bwMode="auto">
          <a:xfrm>
            <a:off x="4985578" y="3805269"/>
            <a:ext cx="4920422" cy="305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45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S</a:t>
            </a:r>
            <a:r>
              <a:rPr lang="fr-FR" sz="3000" b="1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tructure </a:t>
            </a: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du fichier HTML5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96240" y="982664"/>
            <a:ext cx="4378452" cy="58753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1500" b="1">
                <a:solidFill>
                  <a:schemeClr val="tx1"/>
                </a:solidFill>
                <a:latin typeface="Raleway SemiBold" panose="020B0703030101060003" pitchFamily="34" charset="0"/>
              </a:rPr>
              <a:t>La hiérarchie des éléments de section</a:t>
            </a:r>
          </a:p>
          <a:p>
            <a:pPr marL="468000" indent="0">
              <a:spcBef>
                <a:spcPts val="2000"/>
              </a:spcBef>
              <a:buNone/>
            </a:pPr>
            <a:r>
              <a:rPr lang="fr-FR" sz="15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Les balises et éléments uniques</a:t>
            </a: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&lt;header&gt;&lt;/header&gt; indique l’entête de la page, il est recommandé d’y insérer la balise &lt;h1&gt;&lt;/h1&gt; pour le référencement et contient souvent celle d’une 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nav</a:t>
            </a: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&lt;</a:t>
            </a:r>
            <a:r>
              <a:rPr lang="fr-FR" sz="1300">
                <a:solidFill>
                  <a:schemeClr val="tx1"/>
                </a:solidFill>
                <a:latin typeface="Raleway Light" panose="020B0403030101060003" pitchFamily="34" charset="0"/>
              </a:rPr>
              <a:t>div class=“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container“&gt;&lt;/div&gt; contient l’ensemble de la page (en cas d’un passage vers un 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framework</a:t>
            </a:r>
            <a:r>
              <a:rPr lang="fr-FR" sz="1300">
                <a:solidFill>
                  <a:schemeClr val="tx1"/>
                </a:solidFill>
                <a:latin typeface="Raleway Light" panose="020B0403030101060003" pitchFamily="34" charset="0"/>
              </a:rPr>
              <a:t>)</a:t>
            </a: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&lt;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footer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&gt;&lt;/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footer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 équivaut au pied-de-page, Il est généralement utiliser pour les mentions spécifiques et des liens de navigation vers des pages indicatives,</a:t>
            </a:r>
            <a:r>
              <a:rPr lang="fr-FR" sz="140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5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Les balises  à usage multiple</a:t>
            </a:r>
            <a:endParaRPr lang="fr-FR" sz="15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&lt;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nav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&gt;&lt;/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nav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 est réservée aux navigations dans le site ou la page</a:t>
            </a: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&lt;section&gt;&lt;/section&gt; offre la possibilité d’une classification thématique de l’information (ici, Hébergements et Activités), Chacune contient au moins un titre (&lt;h2&gt;&lt;/h2&gt;, ici), une balise &lt;article&gt;&lt;/article&gt;, contenu indépendant pouvant être extrait ou syndiqué (flux RSS),et potentiellement &lt;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aside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&gt;&lt;/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aside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&gt;, informations supplémentaires en complément d’un article</a:t>
            </a: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&lt;figure&gt;&lt;/figure&gt;, élément contenant les images ou éléments média généralement légendés </a:t>
            </a:r>
            <a:r>
              <a:rPr lang="fr-FR" sz="1300">
                <a:solidFill>
                  <a:schemeClr val="tx1"/>
                </a:solidFill>
                <a:latin typeface="Raleway Light" panose="020B0403030101060003" pitchFamily="34" charset="0"/>
              </a:rPr>
              <a:t>grâce 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à son enfant  </a:t>
            </a:r>
            <a:r>
              <a:rPr lang="fr-FR" sz="1300">
                <a:solidFill>
                  <a:schemeClr val="tx1"/>
                </a:solidFill>
                <a:latin typeface="Raleway Light" panose="020B0403030101060003" pitchFamily="34" charset="0"/>
              </a:rPr>
              <a:t>&lt;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figcaption</a:t>
            </a:r>
            <a:r>
              <a:rPr lang="fr-FR" sz="1300">
                <a:solidFill>
                  <a:schemeClr val="tx1"/>
                </a:solidFill>
                <a:latin typeface="Raleway Light" panose="020B0403030101060003" pitchFamily="34" charset="0"/>
              </a:rPr>
              <a:t>&gt;&lt;/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figcaption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</a:t>
            </a:r>
            <a:endParaRPr lang="fr-FR" sz="130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6" r="1" b="4785"/>
          <a:stretch/>
        </p:blipFill>
        <p:spPr bwMode="auto">
          <a:xfrm>
            <a:off x="4997716" y="982663"/>
            <a:ext cx="4908284" cy="295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4" b="5291"/>
          <a:stretch/>
        </p:blipFill>
        <p:spPr bwMode="auto">
          <a:xfrm>
            <a:off x="5000096" y="3902928"/>
            <a:ext cx="4942145" cy="295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4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S</a:t>
            </a:r>
            <a:r>
              <a:rPr lang="fr-FR" sz="3000" b="1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tructure </a:t>
            </a:r>
            <a:r>
              <a:rPr lang="fr-FR" sz="3000" b="1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du fichier HTML5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96240" y="982664"/>
            <a:ext cx="4378452" cy="58753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1600" b="1">
                <a:solidFill>
                  <a:schemeClr val="tx1"/>
                </a:solidFill>
                <a:latin typeface="Raleway SemiBold" panose="020B0703030101060003" pitchFamily="34" charset="0"/>
              </a:rPr>
              <a:t>Les </a:t>
            </a:r>
            <a:r>
              <a:rPr lang="fr-FR" sz="16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>balises et </a:t>
            </a:r>
            <a:r>
              <a:rPr lang="fr-FR" sz="1600" b="1">
                <a:solidFill>
                  <a:schemeClr val="tx1"/>
                </a:solidFill>
                <a:latin typeface="Raleway SemiBold" panose="020B0703030101060003" pitchFamily="34" charset="0"/>
              </a:rPr>
              <a:t>attributs </a:t>
            </a:r>
            <a:r>
              <a:rPr lang="fr-FR" sz="16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>basiques utilisés</a:t>
            </a:r>
          </a:p>
          <a:p>
            <a:pPr marL="468000" indent="0">
              <a:spcBef>
                <a:spcPts val="2000"/>
              </a:spcBef>
              <a:buNone/>
            </a:pPr>
            <a:r>
              <a:rPr lang="fr-FR" sz="16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Les éléments basiques</a:t>
            </a:r>
          </a:p>
          <a:p>
            <a:pPr marL="468000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Les conteneurs d’éléments &lt;div&gt;&lt;/div&gt; et de texte &lt;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span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&gt;&lt;/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span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</a:t>
            </a:r>
          </a:p>
          <a:p>
            <a:pPr marL="468000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La hiérarchisation des titres de &lt;h1&gt; à &lt;h6&gt;</a:t>
            </a:r>
          </a:p>
          <a:p>
            <a:pPr marL="468000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Les paragraphes (&lt;p&gt;&lt;/p&gt;) et retours à la ligne </a:t>
            </a:r>
            <a:b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</a:b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(&lt;/ 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br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&gt;)</a:t>
            </a:r>
          </a:p>
          <a:p>
            <a:pPr marL="468000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Les liens hypertexte et leur attribut de destination URL</a:t>
            </a:r>
            <a:r>
              <a:rPr lang="fr-FR" sz="130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absolue ou relative  (ancre, par exemple)  : &lt;a 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href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=“</a:t>
            </a:r>
            <a:r>
              <a:rPr lang="fr-FR" sz="1300">
                <a:solidFill>
                  <a:schemeClr val="tx1"/>
                </a:solidFill>
                <a:latin typeface="Raleway Light" panose="020B0403030101060003" pitchFamily="34" charset="0"/>
              </a:rPr>
              <a:t>“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&gt;&lt;/a&gt;)</a:t>
            </a:r>
          </a:p>
          <a:p>
            <a:pPr marL="468000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Les images et leurs attributs de chemin et de texte alternatif (&lt;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img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src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=““ 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alt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=</a:t>
            </a:r>
            <a:r>
              <a:rPr lang="fr-FR" sz="1300">
                <a:solidFill>
                  <a:schemeClr val="tx1"/>
                </a:solidFill>
                <a:latin typeface="Raleway Light" panose="020B0403030101060003" pitchFamily="34" charset="0"/>
              </a:rPr>
              <a:t>““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 /&gt;</a:t>
            </a:r>
          </a:p>
          <a:p>
            <a:pPr marL="468000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Ceux de formulaire, tels &lt;input type=“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text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“ 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name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=““ value=““ /&gt; ou les boutons &lt;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button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 type=“</a:t>
            </a:r>
            <a:r>
              <a:rPr lang="fr-FR" sz="1300" err="1">
                <a:solidFill>
                  <a:schemeClr val="tx1"/>
                </a:solidFill>
                <a:latin typeface="Raleway Light" panose="020B0403030101060003" pitchFamily="34" charset="0"/>
              </a:rPr>
              <a:t>button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“&gt;&lt;/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button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&gt;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16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Les attributs basiques</a:t>
            </a:r>
            <a:endParaRPr lang="fr-FR" sz="16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Au sein des balises, deux attributs peuvent être ajoutés pour pointer entre autres une déclaration 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css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: :id=““ (élément unique) et class=““ (éléments partageant une même déclaration)</a:t>
            </a: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Les </a:t>
            </a:r>
            <a:r>
              <a:rPr lang="fr-FR" sz="13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titles</a:t>
            </a:r>
            <a:r>
              <a:rPr lang="fr-FR" sz="1300" smtClean="0">
                <a:solidFill>
                  <a:schemeClr val="tx1"/>
                </a:solidFill>
                <a:latin typeface="Raleway Light" panose="020B0403030101060003" pitchFamily="34" charset="0"/>
              </a:rPr>
              <a:t> affichent des informations dans des info-bulles, Bien d’autres existent, dont &lt;!-- --&gt; qui permet de commenter le document</a:t>
            </a: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6" r="1" b="4785"/>
          <a:stretch/>
        </p:blipFill>
        <p:spPr bwMode="auto">
          <a:xfrm>
            <a:off x="5021875" y="982662"/>
            <a:ext cx="4908284" cy="295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2" b="5696"/>
          <a:stretch/>
        </p:blipFill>
        <p:spPr bwMode="auto">
          <a:xfrm>
            <a:off x="5031102" y="3939347"/>
            <a:ext cx="4874898" cy="291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4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7240"/>
          </a:xfrm>
        </p:spPr>
        <p:txBody>
          <a:bodyPr/>
          <a:lstStyle/>
          <a:p>
            <a:pPr marL="0" indent="0">
              <a:lnSpc>
                <a:spcPts val="2200"/>
              </a:lnSpc>
            </a:pPr>
            <a:r>
              <a:rPr lang="fr-FR" sz="3000" b="1" dirty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F</a:t>
            </a:r>
            <a:r>
              <a:rPr lang="fr-FR" sz="3000" b="1" dirty="0" smtClean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euilles </a:t>
            </a:r>
            <a:r>
              <a:rPr lang="fr-FR" sz="3000" b="1" dirty="0">
                <a:solidFill>
                  <a:srgbClr val="0066CC"/>
                </a:solidFill>
                <a:latin typeface="Raleway" panose="020B0003030101060003" pitchFamily="34" charset="0"/>
                <a:cs typeface="Arial" panose="020B0604020202020204" pitchFamily="34" charset="0"/>
              </a:rPr>
              <a:t>de style CSS3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396240" y="982664"/>
            <a:ext cx="4378452" cy="60201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sz="2200" b="1">
                <a:solidFill>
                  <a:schemeClr val="tx1"/>
                </a:solidFill>
                <a:latin typeface="Raleway SemiBold" panose="020B0703030101060003" pitchFamily="34" charset="0"/>
              </a:rPr>
              <a:t>Plusieurs fichiers et </a:t>
            </a:r>
            <a:r>
              <a:rPr lang="fr-FR" sz="2200" b="1" smtClean="0">
                <a:solidFill>
                  <a:schemeClr val="tx1"/>
                </a:solidFill>
                <a:latin typeface="Raleway SemiBold" panose="020B0703030101060003" pitchFamily="34" charset="0"/>
              </a:rPr>
              <a:t>le codage de </a:t>
            </a:r>
            <a:r>
              <a:rPr lang="fr-FR" sz="2200" b="1">
                <a:solidFill>
                  <a:schemeClr val="tx1"/>
                </a:solidFill>
                <a:latin typeface="Raleway SemiBold" panose="020B0703030101060003" pitchFamily="34" charset="0"/>
              </a:rPr>
              <a:t>base</a:t>
            </a:r>
          </a:p>
          <a:p>
            <a:pPr marL="468000" indent="0">
              <a:spcBef>
                <a:spcPts val="2000"/>
              </a:spcBef>
              <a:buNone/>
            </a:pPr>
            <a:r>
              <a:rPr lang="fr-FR" sz="22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Responsive CSS</a:t>
            </a:r>
          </a:p>
          <a:p>
            <a:pPr marL="468000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Pour avoir un site fonctionnel sur tous les appareils, en plus de la balise  </a:t>
            </a:r>
            <a:r>
              <a:rPr lang="fr-FR" sz="19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meta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9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viewport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,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 on indique par les media </a:t>
            </a:r>
            <a:r>
              <a:rPr lang="fr-FR" sz="19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query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 (@media) les conditions d’utilisation de certaines propriétés </a:t>
            </a:r>
            <a:r>
              <a:rPr lang="fr-FR" sz="19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css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: max-</a:t>
            </a:r>
            <a:r>
              <a:rPr lang="fr-FR" sz="19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width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: 767px,,,</a:t>
            </a:r>
          </a:p>
          <a:p>
            <a:pPr marL="468000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J’ai opté pour faire un fichier commun à tous les </a:t>
            </a:r>
            <a:r>
              <a:rPr lang="fr-FR" sz="19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devices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 puis un autre pour chacun, ainsi la mise en page des versions desktop et mobile  a été faite en parallèle, puis récupérer selon les besoins les codes pour les tablettes, 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V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isualisation 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pour 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iphone8 via l’outil de développement de Chrome,</a:t>
            </a:r>
          </a:p>
          <a:p>
            <a:pPr marL="468000" indent="0">
              <a:spcBef>
                <a:spcPts val="1000"/>
              </a:spcBef>
              <a:buNone/>
            </a:pPr>
            <a:r>
              <a:rPr lang="fr-FR" sz="2200" b="1" smtClean="0">
                <a:solidFill>
                  <a:srgbClr val="0066CC"/>
                </a:solidFill>
                <a:latin typeface="Raleway SemiBold" panose="020B0703030101060003" pitchFamily="34" charset="0"/>
              </a:rPr>
              <a:t>La base du CSS</a:t>
            </a:r>
            <a:endParaRPr lang="fr-FR" sz="2200" b="1">
              <a:solidFill>
                <a:srgbClr val="0066CC"/>
              </a:solidFill>
              <a:latin typeface="Raleway SemiBold" panose="020B07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Dans le body, chaque élément peut être listé en CSS, grâce à un sélecteur, par exemple a {} concerne toutes les balise &lt;a&gt;, et 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,</a:t>
            </a:r>
            <a:r>
              <a:rPr lang="fr-FR" sz="1900" err="1">
                <a:solidFill>
                  <a:schemeClr val="tx1"/>
                </a:solidFill>
                <a:latin typeface="Raleway Light" panose="020B0403030101060003" pitchFamily="34" charset="0"/>
              </a:rPr>
              <a:t>laclass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{} s’appliquera à tous les éléments ayant cette class, alors qu’un élément ayant un id, lui le sera par #</a:t>
            </a:r>
            <a:r>
              <a:rPr lang="fr-FR" sz="19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leid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 {}; Ces sélecteurs peuvent interagir ensemble,</a:t>
            </a: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Entre les accolades, on déclare les propriétés (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: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font-</a:t>
            </a:r>
            <a:r>
              <a:rPr lang="fr-FR" sz="19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family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:)) et leur valeur (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'</a:t>
            </a:r>
            <a:r>
              <a:rPr lang="fr-FR" sz="1900" err="1">
                <a:solidFill>
                  <a:schemeClr val="tx1"/>
                </a:solidFill>
                <a:latin typeface="Raleway Light" panose="020B0403030101060003" pitchFamily="34" charset="0"/>
              </a:rPr>
              <a:t>Raleway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', 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sans-</a:t>
            </a:r>
            <a:r>
              <a:rPr lang="fr-FR" sz="1900" err="1" smtClean="0">
                <a:solidFill>
                  <a:schemeClr val="tx1"/>
                </a:solidFill>
                <a:latin typeface="Raleway Light" panose="020B0403030101060003" pitchFamily="34" charset="0"/>
              </a:rPr>
              <a:t>serif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), puis on termine avec un  ; </a:t>
            </a: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Enormément 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de propriétés et 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valeurs 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sont à dispositions, en cas de problèmes, deux sites font référence en la matière : :w3schools,com et /developer.mozilla.org, 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Pour 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savoir 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quels 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navigateurs 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sont </a:t>
            </a:r>
            <a:r>
              <a:rPr lang="fr-FR" sz="1900">
                <a:solidFill>
                  <a:schemeClr val="tx1"/>
                </a:solidFill>
                <a:latin typeface="Raleway Light" panose="020B0403030101060003" pitchFamily="34" charset="0"/>
              </a:rPr>
              <a:t>compatible </a:t>
            </a:r>
            <a:r>
              <a:rPr lang="fr-FR" sz="1900" smtClean="0">
                <a:solidFill>
                  <a:schemeClr val="tx1"/>
                </a:solidFill>
                <a:latin typeface="Raleway Light" panose="020B0403030101060003" pitchFamily="34" charset="0"/>
              </a:rPr>
              <a:t>: caniuse.com</a:t>
            </a: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marL="468000" indent="0">
              <a:lnSpc>
                <a:spcPct val="120000"/>
              </a:lnSpc>
              <a:spcBef>
                <a:spcPts val="1000"/>
              </a:spcBef>
              <a:buNone/>
            </a:pPr>
            <a:endParaRPr lang="fr-FR" sz="1300" smtClean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3" b="75772"/>
          <a:stretch/>
        </p:blipFill>
        <p:spPr bwMode="auto">
          <a:xfrm>
            <a:off x="4997716" y="982663"/>
            <a:ext cx="4908284" cy="75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8" t="-468" r="219" b="16896"/>
          <a:stretch/>
        </p:blipFill>
        <p:spPr bwMode="auto">
          <a:xfrm>
            <a:off x="4997715" y="4248616"/>
            <a:ext cx="4897494" cy="260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 r="55028" b="7480"/>
          <a:stretch/>
        </p:blipFill>
        <p:spPr bwMode="auto">
          <a:xfrm>
            <a:off x="5002105" y="1715966"/>
            <a:ext cx="4903895" cy="262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84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écutif">
  <a:themeElements>
    <a:clrScheme name="Personnalisé 1">
      <a:dk1>
        <a:sysClr val="windowText" lastClr="000000"/>
      </a:dk1>
      <a:lt1>
        <a:sysClr val="window" lastClr="FFFFFF"/>
      </a:lt1>
      <a:dk2>
        <a:srgbClr val="0066CC"/>
      </a:dk2>
      <a:lt2>
        <a:srgbClr val="E4E9EF"/>
      </a:lt2>
      <a:accent1>
        <a:srgbClr val="0066CC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0066CC"/>
      </a:hlink>
      <a:folHlink>
        <a:srgbClr val="0066CC"/>
      </a:folHlink>
    </a:clrScheme>
    <a:fontScheme name="Exécutif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écutif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1579</TotalTime>
  <Words>1691</Words>
  <Application>Microsoft Office PowerPoint</Application>
  <PresentationFormat>Format A4 (210 x 297 mm)</PresentationFormat>
  <Paragraphs>196</Paragraphs>
  <Slides>17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Exécutif</vt:lpstr>
      <vt:lpstr>Présentation PowerPoint</vt:lpstr>
      <vt:lpstr>Sommaire</vt:lpstr>
      <vt:lpstr>Fonctionnalités et contraintes techniques</vt:lpstr>
      <vt:lpstr>Fonctionnalités et contraintes techniques</vt:lpstr>
      <vt:lpstr>Organisation de l’espace de travail</vt:lpstr>
      <vt:lpstr>Structure du fichier HTML5</vt:lpstr>
      <vt:lpstr>Structure du fichier HTML5</vt:lpstr>
      <vt:lpstr>Structure du fichier HTML5</vt:lpstr>
      <vt:lpstr>Feuilles de style CSS3</vt:lpstr>
      <vt:lpstr>Feuilles de style CSS3</vt:lpstr>
      <vt:lpstr>Feuilles de style CSS3</vt:lpstr>
      <vt:lpstr>Vérification des fichiers et du prototype</vt:lpstr>
      <vt:lpstr>Vérification des fichiers et du prototype</vt:lpstr>
      <vt:lpstr>Vérification des fichiers et du prototype</vt:lpstr>
      <vt:lpstr>Git et Git flow</vt:lpstr>
      <vt:lpstr>GitHub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User</dc:creator>
  <cp:lastModifiedBy>User</cp:lastModifiedBy>
  <cp:revision>237</cp:revision>
  <dcterms:created xsi:type="dcterms:W3CDTF">2020-10-26T09:38:36Z</dcterms:created>
  <dcterms:modified xsi:type="dcterms:W3CDTF">2020-10-29T07:46:59Z</dcterms:modified>
</cp:coreProperties>
</file>